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4" r:id="rId3"/>
    <p:sldId id="315" r:id="rId4"/>
    <p:sldId id="345" r:id="rId5"/>
    <p:sldId id="318" r:id="rId6"/>
    <p:sldId id="269" r:id="rId7"/>
    <p:sldId id="270" r:id="rId8"/>
    <p:sldId id="271" r:id="rId9"/>
    <p:sldId id="283" r:id="rId10"/>
    <p:sldId id="284" r:id="rId11"/>
    <p:sldId id="329" r:id="rId12"/>
    <p:sldId id="285" r:id="rId13"/>
    <p:sldId id="355" r:id="rId14"/>
    <p:sldId id="353" r:id="rId15"/>
    <p:sldId id="354" r:id="rId16"/>
    <p:sldId id="346" r:id="rId17"/>
    <p:sldId id="347" r:id="rId18"/>
    <p:sldId id="348" r:id="rId19"/>
    <p:sldId id="356" r:id="rId20"/>
    <p:sldId id="357" r:id="rId21"/>
    <p:sldId id="358" r:id="rId22"/>
    <p:sldId id="359" r:id="rId23"/>
    <p:sldId id="360" r:id="rId24"/>
    <p:sldId id="361" r:id="rId25"/>
    <p:sldId id="349" r:id="rId26"/>
    <p:sldId id="364" r:id="rId27"/>
    <p:sldId id="362" r:id="rId28"/>
    <p:sldId id="363" r:id="rId29"/>
    <p:sldId id="350" r:id="rId30"/>
    <p:sldId id="370" r:id="rId31"/>
    <p:sldId id="365" r:id="rId32"/>
    <p:sldId id="366" r:id="rId33"/>
    <p:sldId id="367" r:id="rId34"/>
    <p:sldId id="368" r:id="rId35"/>
    <p:sldId id="369" r:id="rId36"/>
    <p:sldId id="371" r:id="rId37"/>
    <p:sldId id="372" r:id="rId38"/>
    <p:sldId id="373" r:id="rId39"/>
    <p:sldId id="374" r:id="rId40"/>
    <p:sldId id="376" r:id="rId41"/>
    <p:sldId id="375" r:id="rId42"/>
    <p:sldId id="335" r:id="rId43"/>
    <p:sldId id="336" r:id="rId44"/>
    <p:sldId id="291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ontserrat" panose="020B0604020202020204" charset="0"/>
      <p:regular r:id="rId51"/>
      <p:bold r:id="rId52"/>
      <p:italic r:id="rId53"/>
      <p:boldItalic r:id="rId54"/>
    </p:embeddedFont>
    <p:embeddedFont>
      <p:font typeface="Montserrat Medium" panose="020B0604020202020204" charset="0"/>
      <p:regular r:id="rId55"/>
      <p:bold r:id="rId56"/>
      <p:italic r:id="rId57"/>
      <p:boldItalic r:id="rId58"/>
    </p:embeddedFont>
    <p:embeddedFont>
      <p:font typeface="Montserrat SemiBold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3" roundtripDataSignature="AMtx7mj66MRVQd0VshebpUopB3Kldqss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84FDAC-F5BA-47CA-BA20-BC1F66242423}">
  <a:tblStyle styleId="{CF84FDAC-F5BA-47CA-BA20-BC1F662424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5C62AF-0249-499E-94DC-1C10230A48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20" autoAdjust="0"/>
  </p:normalViewPr>
  <p:slideViewPr>
    <p:cSldViewPr snapToGrid="0">
      <p:cViewPr varScale="1">
        <p:scale>
          <a:sx n="73" d="100"/>
          <a:sy n="73" d="100"/>
        </p:scale>
        <p:origin x="97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1d1c1951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61d1c1951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1d1c1951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61d1c1951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9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1d1c1951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61d1c1951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1d1c1951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61d1c1951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367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1d1c1951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Pendekatan</a:t>
            </a:r>
            <a:r>
              <a:rPr lang="en-ID" dirty="0"/>
              <a:t> prototyping </a:t>
            </a:r>
            <a:r>
              <a:rPr lang="en-ID" dirty="0" err="1"/>
              <a:t>menitikberatkan</a:t>
            </a:r>
            <a:r>
              <a:rPr lang="en-ID" dirty="0"/>
              <a:t> pada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umpan</a:t>
            </a:r>
            <a:r>
              <a:rPr lang="en-ID" dirty="0"/>
              <a:t> </a:t>
            </a:r>
            <a:r>
              <a:rPr lang="en-ID" dirty="0" err="1"/>
              <a:t>balik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krusial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. </a:t>
            </a:r>
            <a:r>
              <a:rPr lang="en-ID" dirty="0" err="1"/>
              <a:t>Iterasi</a:t>
            </a:r>
            <a:r>
              <a:rPr lang="en-ID" dirty="0"/>
              <a:t> yang </a:t>
            </a:r>
            <a:r>
              <a:rPr lang="en-ID" dirty="0" err="1"/>
              <a:t>terjadi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model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prototyping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penyempurnaan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pada </a:t>
            </a:r>
            <a:r>
              <a:rPr lang="en-ID" dirty="0" err="1"/>
              <a:t>umpan</a:t>
            </a:r>
            <a:r>
              <a:rPr lang="en-ID" dirty="0"/>
              <a:t> </a:t>
            </a:r>
            <a:r>
              <a:rPr lang="en-ID" dirty="0" err="1"/>
              <a:t>balik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 oleh </a:t>
            </a:r>
            <a:r>
              <a:rPr lang="en-ID" dirty="0" err="1"/>
              <a:t>pengguna</a:t>
            </a:r>
            <a:endParaRPr lang="en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261d1c1951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990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060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59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478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153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067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UnilaHub</a:t>
            </a:r>
            <a:r>
              <a:rPr lang="en-US" dirty="0"/>
              <a:t> : Mobile E-Commerce</a:t>
            </a:r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747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457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1729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3283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60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49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500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14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791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911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90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platform 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Public Apps : </a:t>
            </a:r>
            <a:r>
              <a:rPr lang="nn-NO" dirty="0"/>
              <a:t>Aplikasi yang dikembangkan untuk membantu publikasi dan pemasaran produk penelitian di Universitas Lampung (Alawi, 2022).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nn-NO" dirty="0"/>
              <a:t>Research Apps : </a:t>
            </a:r>
            <a:r>
              <a:rPr lang="en-ID" dirty="0" err="1"/>
              <a:t>Wadah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peneliti</a:t>
            </a:r>
            <a:r>
              <a:rPr lang="en-ID" dirty="0"/>
              <a:t> di </a:t>
            </a:r>
            <a:r>
              <a:rPr lang="en-ID" dirty="0" err="1"/>
              <a:t>Universitas</a:t>
            </a:r>
            <a:r>
              <a:rPr lang="en-ID" dirty="0"/>
              <a:t> Lampung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hilirisasi</a:t>
            </a:r>
            <a:r>
              <a:rPr lang="en-ID" dirty="0"/>
              <a:t> </a:t>
            </a:r>
            <a:r>
              <a:rPr lang="en-ID" dirty="0" err="1"/>
              <a:t>produk-produk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dan dunia </a:t>
            </a:r>
            <a:r>
              <a:rPr lang="en-ID" dirty="0" err="1"/>
              <a:t>industri</a:t>
            </a:r>
            <a:r>
              <a:rPr lang="en-ID" dirty="0"/>
              <a:t> (</a:t>
            </a:r>
            <a:r>
              <a:rPr lang="en-ID" dirty="0" err="1"/>
              <a:t>Permana</a:t>
            </a:r>
            <a:r>
              <a:rPr lang="en-ID" dirty="0"/>
              <a:t>, 2022).</a:t>
            </a: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0537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896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724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6040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821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0818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796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021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531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784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49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7619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354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3581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2154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789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mengembangkan</a:t>
            </a:r>
            <a:r>
              <a:rPr lang="en-ID" dirty="0"/>
              <a:t> </a:t>
            </a:r>
            <a:r>
              <a:rPr lang="en-ID" dirty="0" err="1"/>
              <a:t>modul</a:t>
            </a:r>
            <a:r>
              <a:rPr lang="en-ID" dirty="0"/>
              <a:t> </a:t>
            </a:r>
            <a:r>
              <a:rPr lang="en-ID" dirty="0" err="1"/>
              <a:t>pembayaran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Payment Gateway dan </a:t>
            </a:r>
            <a:r>
              <a:rPr lang="en-ID" dirty="0" err="1"/>
              <a:t>pelacakan</a:t>
            </a:r>
            <a:r>
              <a:rPr lang="en-ID" dirty="0"/>
              <a:t> </a:t>
            </a:r>
            <a:r>
              <a:rPr lang="en-ID" dirty="0" err="1"/>
              <a:t>pengiriman</a:t>
            </a:r>
            <a:r>
              <a:rPr lang="en-ID" dirty="0"/>
              <a:t> pada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UnilaHub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mengimplementasikan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prototyping </a:t>
            </a:r>
            <a:r>
              <a:rPr lang="en-ID" dirty="0" err="1"/>
              <a:t>dengan</a:t>
            </a:r>
            <a:r>
              <a:rPr lang="en-ID" dirty="0"/>
              <a:t> basis framework Flutter </a:t>
            </a:r>
            <a:r>
              <a:rPr lang="en-ID" dirty="0" err="1"/>
              <a:t>versi</a:t>
            </a:r>
            <a:r>
              <a:rPr lang="en-ID" dirty="0"/>
              <a:t> 3?</a:t>
            </a:r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3799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1d1c1951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61d1c1951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9"/>
          <p:cNvSpPr/>
          <p:nvPr/>
        </p:nvSpPr>
        <p:spPr>
          <a:xfrm>
            <a:off x="97971" y="163287"/>
            <a:ext cx="971550" cy="7021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838200" y="1445079"/>
            <a:ext cx="10515600" cy="473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3730058" y="-1446779"/>
            <a:ext cx="4731884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445079"/>
            <a:ext cx="10515600" cy="473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2927" y="230188"/>
            <a:ext cx="575273" cy="5669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23157" y="2081479"/>
            <a:ext cx="11745686" cy="169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</a:pPr>
            <a:r>
              <a:rPr lang="en-US" sz="28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IMPLEMENTASI </a:t>
            </a:r>
            <a:r>
              <a:rPr lang="en-US" sz="2800" b="1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FRAMEWORK </a:t>
            </a:r>
            <a:r>
              <a:rPr lang="en-US" sz="2800" b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FLUTTER 3 UNTUK MENGEMBANGKAN MODUL PEMBAYARAN DAN PELACAKAN PENGIRIMAN PADA APLIKASI UNILAHUB MENGGUNAKAN METODE </a:t>
            </a:r>
            <a:r>
              <a:rPr lang="en-US" sz="2800" b="1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PROTOTYPING</a:t>
            </a:r>
            <a:endParaRPr sz="28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524000" y="4098471"/>
            <a:ext cx="9144000" cy="82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RIFAN SETIADI (2017051019)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…, … FEBRUARI 2024</a:t>
            </a:r>
            <a:endParaRPr sz="2000" dirty="0"/>
          </a:p>
        </p:txBody>
      </p:sp>
      <p:graphicFrame>
        <p:nvGraphicFramePr>
          <p:cNvPr id="88" name="Google Shape;88;p1"/>
          <p:cNvGraphicFramePr/>
          <p:nvPr>
            <p:extLst>
              <p:ext uri="{D42A27DB-BD31-4B8C-83A1-F6EECF244321}">
                <p14:modId xmlns:p14="http://schemas.microsoft.com/office/powerpoint/2010/main" val="3817326555"/>
              </p:ext>
            </p:extLst>
          </p:nvPr>
        </p:nvGraphicFramePr>
        <p:xfrm>
          <a:off x="940636" y="5131531"/>
          <a:ext cx="10310175" cy="1387925"/>
        </p:xfrm>
        <a:graphic>
          <a:graphicData uri="http://schemas.openxmlformats.org/drawingml/2006/table">
            <a:tbl>
              <a:tblPr firstRow="1" bandRow="1">
                <a:noFill/>
                <a:tableStyleId>{CF84FDAC-F5BA-47CA-BA20-BC1F66242423}</a:tableStyleId>
              </a:tblPr>
              <a:tblGrid>
                <a:gridCol w="307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Utama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Aristoteles, S.Si., M.Si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19810521 200604 1 002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II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M. Iqbal Parabi, S.SI., M.T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19901130 201504 1 002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Pembahas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Dwi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Sakethi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S.Si</a:t>
                      </a: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., </a:t>
                      </a:r>
                      <a:r>
                        <a:rPr lang="en-US" sz="1600" u="none" strike="noStrike" cap="none" dirty="0" err="1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M.Kom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19680611 199802 1 001 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Google Shape;89;p1"/>
          <p:cNvSpPr txBox="1"/>
          <p:nvPr/>
        </p:nvSpPr>
        <p:spPr>
          <a:xfrm>
            <a:off x="1524000" y="1482416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SEMINAR USUL PENELITIAN</a:t>
            </a: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501" y="413513"/>
            <a:ext cx="652444" cy="643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d1c19512_0_22"/>
          <p:cNvSpPr txBox="1"/>
          <p:nvPr/>
        </p:nvSpPr>
        <p:spPr>
          <a:xfrm>
            <a:off x="1783300" y="2393600"/>
            <a:ext cx="862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Merk			: Acer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			: Nitro AN515-44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CPU			: AMD Ryzen 5 4600H</a:t>
            </a:r>
            <a:endParaRPr lang="en-ID"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RAM			: 16GB DDR4</a:t>
            </a:r>
          </a:p>
        </p:txBody>
      </p:sp>
      <p:sp>
        <p:nvSpPr>
          <p:cNvPr id="314" name="Google Shape;314;g261d1c19512_0_22"/>
          <p:cNvSpPr txBox="1"/>
          <p:nvPr/>
        </p:nvSpPr>
        <p:spPr>
          <a:xfrm>
            <a:off x="3159451" y="510475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g261d1c19512_0_22"/>
          <p:cNvSpPr txBox="1"/>
          <p:nvPr/>
        </p:nvSpPr>
        <p:spPr>
          <a:xfrm>
            <a:off x="1783300" y="1522275"/>
            <a:ext cx="966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Keras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(Laptop)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d1c19512_0_22"/>
          <p:cNvSpPr txBox="1"/>
          <p:nvPr/>
        </p:nvSpPr>
        <p:spPr>
          <a:xfrm>
            <a:off x="1783300" y="2393600"/>
            <a:ext cx="86253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			: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Realme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C55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CPU			: MediaTek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Helio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G88</a:t>
            </a:r>
            <a:endParaRPr lang="en-ID"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RAM			: 8GB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</a:t>
            </a:r>
            <a:r>
              <a:rPr lang="en-ID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D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Operasi</a:t>
            </a:r>
            <a:r>
              <a:rPr lang="en-ID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: Android 13</a:t>
            </a:r>
          </a:p>
        </p:txBody>
      </p:sp>
      <p:sp>
        <p:nvSpPr>
          <p:cNvPr id="314" name="Google Shape;314;g261d1c19512_0_22"/>
          <p:cNvSpPr txBox="1"/>
          <p:nvPr/>
        </p:nvSpPr>
        <p:spPr>
          <a:xfrm>
            <a:off x="3159451" y="510475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g261d1c19512_0_22"/>
          <p:cNvSpPr txBox="1"/>
          <p:nvPr/>
        </p:nvSpPr>
        <p:spPr>
          <a:xfrm>
            <a:off x="1783300" y="1522275"/>
            <a:ext cx="966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Keras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(Smartphone)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1811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1d1c19512_0_39"/>
          <p:cNvSpPr txBox="1"/>
          <p:nvPr/>
        </p:nvSpPr>
        <p:spPr>
          <a:xfrm>
            <a:off x="1783300" y="2393600"/>
            <a:ext cx="862530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 Operasi </a:t>
            </a:r>
            <a:r>
              <a:rPr lang="en-US" sz="20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Windows 11 Home 64-bit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Android Studio versi Giraffe 2022.3.1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Flutter versi 3.13.9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Dart versi 3.1.5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Postman versi 10.20.7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draw.io</a:t>
            </a: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Figma</a:t>
            </a:r>
            <a:endParaRPr lang="en-US"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g261d1c19512_0_39"/>
          <p:cNvSpPr txBox="1"/>
          <p:nvPr/>
        </p:nvSpPr>
        <p:spPr>
          <a:xfrm>
            <a:off x="3159451" y="510475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g261d1c19512_0_39"/>
          <p:cNvSpPr txBox="1"/>
          <p:nvPr/>
        </p:nvSpPr>
        <p:spPr>
          <a:xfrm>
            <a:off x="1783300" y="1522275"/>
            <a:ext cx="966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Lunak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1d1c19512_0_65"/>
          <p:cNvSpPr txBox="1"/>
          <p:nvPr/>
        </p:nvSpPr>
        <p:spPr>
          <a:xfrm>
            <a:off x="3713996" y="418428"/>
            <a:ext cx="476400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200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TAHAPAN PENELITIAN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19D4-D6E4-4E4D-B87F-396482E1D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35" y="1716640"/>
            <a:ext cx="7351329" cy="43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1d1c19512_0_10"/>
          <p:cNvSpPr txBox="1"/>
          <p:nvPr/>
        </p:nvSpPr>
        <p:spPr>
          <a:xfrm>
            <a:off x="2275435" y="713850"/>
            <a:ext cx="764111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36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Metode</a:t>
            </a:r>
            <a:r>
              <a:rPr lang="en-US" sz="36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Pengembangan Prototyping</a:t>
            </a:r>
            <a:endParaRPr sz="36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A31BE-A0B9-42C6-AA11-32893E90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1" y="2463690"/>
            <a:ext cx="104489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0" y="560259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Kebutuhan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Pengguna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67DE4-396A-4424-9480-4CB63C160C19}"/>
              </a:ext>
            </a:extLst>
          </p:cNvPr>
          <p:cNvGrpSpPr/>
          <p:nvPr/>
        </p:nvGrpSpPr>
        <p:grpSpPr>
          <a:xfrm>
            <a:off x="545225" y="1492467"/>
            <a:ext cx="11101550" cy="3873065"/>
            <a:chOff x="651865" y="1492467"/>
            <a:chExt cx="11101550" cy="38730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4A11D2-85A2-4802-B5E1-68B75D6B9587}"/>
                </a:ext>
              </a:extLst>
            </p:cNvPr>
            <p:cNvSpPr/>
            <p:nvPr/>
          </p:nvSpPr>
          <p:spPr>
            <a:xfrm>
              <a:off x="651865" y="1492468"/>
              <a:ext cx="5441730" cy="1879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Google Shape;220;p16">
              <a:extLst>
                <a:ext uri="{FF2B5EF4-FFF2-40B4-BE49-F238E27FC236}">
                  <a16:creationId xmlns:a16="http://schemas.microsoft.com/office/drawing/2014/main" id="{471669B2-178C-441D-980C-6966830DF147}"/>
                </a:ext>
              </a:extLst>
            </p:cNvPr>
            <p:cNvSpPr txBox="1"/>
            <p:nvPr/>
          </p:nvSpPr>
          <p:spPr>
            <a:xfrm>
              <a:off x="762223" y="1569545"/>
              <a:ext cx="48869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 (Research Apps)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99E52F-4270-4E05-BF8D-0668A61056E5}"/>
                </a:ext>
              </a:extLst>
            </p:cNvPr>
            <p:cNvSpPr/>
            <p:nvPr/>
          </p:nvSpPr>
          <p:spPr>
            <a:xfrm>
              <a:off x="6311685" y="1492467"/>
              <a:ext cx="5441730" cy="1879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Google Shape;220;p16">
              <a:extLst>
                <a:ext uri="{FF2B5EF4-FFF2-40B4-BE49-F238E27FC236}">
                  <a16:creationId xmlns:a16="http://schemas.microsoft.com/office/drawing/2014/main" id="{875D3F18-9F20-45F2-8912-4514DB551DF6}"/>
                </a:ext>
              </a:extLst>
            </p:cNvPr>
            <p:cNvSpPr txBox="1"/>
            <p:nvPr/>
          </p:nvSpPr>
          <p:spPr>
            <a:xfrm>
              <a:off x="6422044" y="1569545"/>
              <a:ext cx="4886989" cy="5539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58512D-2705-45A1-ADD2-79A993B427CD}"/>
                </a:ext>
              </a:extLst>
            </p:cNvPr>
            <p:cNvSpPr/>
            <p:nvPr/>
          </p:nvSpPr>
          <p:spPr>
            <a:xfrm>
              <a:off x="651865" y="3487683"/>
              <a:ext cx="5441730" cy="18778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Google Shape;220;p16">
              <a:extLst>
                <a:ext uri="{FF2B5EF4-FFF2-40B4-BE49-F238E27FC236}">
                  <a16:creationId xmlns:a16="http://schemas.microsoft.com/office/drawing/2014/main" id="{C107D1B5-89C6-40D8-9A12-52B7F699DEC2}"/>
                </a:ext>
              </a:extLst>
            </p:cNvPr>
            <p:cNvSpPr txBox="1"/>
            <p:nvPr/>
          </p:nvSpPr>
          <p:spPr>
            <a:xfrm>
              <a:off x="762223" y="3564759"/>
              <a:ext cx="4886989" cy="1015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(Public Apps)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3D35AA-5ABD-42BD-92E4-716F978B03FB}"/>
                </a:ext>
              </a:extLst>
            </p:cNvPr>
            <p:cNvSpPr/>
            <p:nvPr/>
          </p:nvSpPr>
          <p:spPr>
            <a:xfrm>
              <a:off x="6311685" y="3487682"/>
              <a:ext cx="5441730" cy="1877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7F26A56A-2E3A-48B5-B68A-7FFF2DF01DA1}"/>
                </a:ext>
              </a:extLst>
            </p:cNvPr>
            <p:cNvSpPr txBox="1"/>
            <p:nvPr/>
          </p:nvSpPr>
          <p:spPr>
            <a:xfrm>
              <a:off x="6422044" y="3564759"/>
              <a:ext cx="4886989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Pelacakan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Pengiriman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(Public Apps &amp; Research Apps)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73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1d1c19512_0_0"/>
          <p:cNvSpPr txBox="1">
            <a:spLocks noGrp="1"/>
          </p:cNvSpPr>
          <p:nvPr>
            <p:ph type="title"/>
          </p:nvPr>
        </p:nvSpPr>
        <p:spPr>
          <a:xfrm>
            <a:off x="838200" y="2730386"/>
            <a:ext cx="105156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6000" dirty="0" err="1">
                <a:latin typeface="Montserrat SemiBold"/>
                <a:ea typeface="Montserrat SemiBold"/>
                <a:cs typeface="Montserrat SemiBold"/>
                <a:sym typeface="Montserrat SemiBold"/>
              </a:rPr>
              <a:t>Apa</a:t>
            </a:r>
            <a:r>
              <a:rPr lang="en-US" sz="6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 Yang Akan Dilakukan?</a:t>
            </a:r>
            <a:endParaRPr sz="6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0866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4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76183-68C7-4A13-B17E-069963FE5918}"/>
              </a:ext>
            </a:extLst>
          </p:cNvPr>
          <p:cNvSpPr/>
          <p:nvPr/>
        </p:nvSpPr>
        <p:spPr>
          <a:xfrm>
            <a:off x="4041227" y="149246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5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2">
            <a:extLst>
              <a:ext uri="{FF2B5EF4-FFF2-40B4-BE49-F238E27FC236}">
                <a16:creationId xmlns:a16="http://schemas.microsoft.com/office/drawing/2014/main" id="{F7B7AE24-A270-4945-B341-0DFB2C16F608}"/>
              </a:ext>
            </a:extLst>
          </p:cNvPr>
          <p:cNvSpPr txBox="1">
            <a:spLocks/>
          </p:cNvSpPr>
          <p:nvPr/>
        </p:nvSpPr>
        <p:spPr>
          <a:xfrm>
            <a:off x="838199" y="4067785"/>
            <a:ext cx="10515600" cy="89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0"/>
            </a:pPr>
            <a:r>
              <a:rPr lang="en-US" sz="3000" dirty="0">
                <a:latin typeface="Montserrat" panose="020B0604020202020204" charset="0"/>
              </a:rPr>
              <a:t>Mobile E-Commerce </a:t>
            </a:r>
            <a:r>
              <a:rPr lang="en-US" sz="3000" dirty="0" err="1">
                <a:latin typeface="Montserrat" panose="020B0604020202020204" charset="0"/>
              </a:rPr>
              <a:t>Universitas</a:t>
            </a:r>
            <a:r>
              <a:rPr lang="en-US" sz="3000" dirty="0">
                <a:latin typeface="Montserrat" panose="020B0604020202020204" charset="0"/>
              </a:rPr>
              <a:t> Lampung</a:t>
            </a:r>
          </a:p>
        </p:txBody>
      </p:sp>
      <p:sp>
        <p:nvSpPr>
          <p:cNvPr id="6" name="Google Shape;97;p2">
            <a:extLst>
              <a:ext uri="{FF2B5EF4-FFF2-40B4-BE49-F238E27FC236}">
                <a16:creationId xmlns:a16="http://schemas.microsoft.com/office/drawing/2014/main" id="{7EA24E6E-6AB0-47E0-8499-1C2953361B78}"/>
              </a:ext>
            </a:extLst>
          </p:cNvPr>
          <p:cNvSpPr txBox="1">
            <a:spLocks/>
          </p:cNvSpPr>
          <p:nvPr/>
        </p:nvSpPr>
        <p:spPr>
          <a:xfrm>
            <a:off x="838199" y="4664520"/>
            <a:ext cx="10515600" cy="59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0"/>
            </a:pPr>
            <a:r>
              <a:rPr lang="en-US" sz="2400" i="1" dirty="0">
                <a:latin typeface="Montserrat" panose="020B0604020202020204" charset="0"/>
              </a:rPr>
              <a:t>Developed in 2022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486222-80E4-409C-BE9F-0D7693BB73F4}"/>
              </a:ext>
            </a:extLst>
          </p:cNvPr>
          <p:cNvGrpSpPr/>
          <p:nvPr/>
        </p:nvGrpSpPr>
        <p:grpSpPr>
          <a:xfrm>
            <a:off x="4109543" y="1503370"/>
            <a:ext cx="3972912" cy="2818510"/>
            <a:chOff x="4109543" y="1503370"/>
            <a:chExt cx="3972912" cy="28185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404D12-169B-4DCB-A54F-375AE9C42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7163" y="1503370"/>
              <a:ext cx="1657673" cy="1657673"/>
            </a:xfrm>
            <a:prstGeom prst="rect">
              <a:avLst/>
            </a:prstGeom>
          </p:spPr>
        </p:pic>
        <p:sp>
          <p:nvSpPr>
            <p:cNvPr id="7" name="Google Shape;97;p2">
              <a:extLst>
                <a:ext uri="{FF2B5EF4-FFF2-40B4-BE49-F238E27FC236}">
                  <a16:creationId xmlns:a16="http://schemas.microsoft.com/office/drawing/2014/main" id="{A79B539D-AC19-47D6-97A4-2CAA625A422A}"/>
                </a:ext>
              </a:extLst>
            </p:cNvPr>
            <p:cNvSpPr txBox="1">
              <a:spLocks/>
            </p:cNvSpPr>
            <p:nvPr/>
          </p:nvSpPr>
          <p:spPr>
            <a:xfrm>
              <a:off x="4109543" y="3429000"/>
              <a:ext cx="3972912" cy="89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 fontScale="97500" lnSpcReduction="100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 SemiBold"/>
                <a:buNone/>
                <a:defRPr sz="3600" b="0" i="0" u="none" strike="noStrike" cap="non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6000"/>
              </a:pPr>
              <a:r>
                <a:rPr lang="en-US" sz="6000" dirty="0" err="1"/>
                <a:t>UnilaHub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12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76183-68C7-4A13-B17E-069963FE5918}"/>
              </a:ext>
            </a:extLst>
          </p:cNvPr>
          <p:cNvSpPr/>
          <p:nvPr/>
        </p:nvSpPr>
        <p:spPr>
          <a:xfrm>
            <a:off x="4041227" y="149246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702682-B6D9-4C72-BFC8-B7EE9689A51D}"/>
              </a:ext>
            </a:extLst>
          </p:cNvPr>
          <p:cNvSpPr/>
          <p:nvPr/>
        </p:nvSpPr>
        <p:spPr>
          <a:xfrm>
            <a:off x="4041227" y="2286551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FLUTTER 3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9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76183-68C7-4A13-B17E-069963FE5918}"/>
              </a:ext>
            </a:extLst>
          </p:cNvPr>
          <p:cNvSpPr/>
          <p:nvPr/>
        </p:nvSpPr>
        <p:spPr>
          <a:xfrm>
            <a:off x="4041227" y="149246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702682-B6D9-4C72-BFC8-B7EE9689A51D}"/>
              </a:ext>
            </a:extLst>
          </p:cNvPr>
          <p:cNvSpPr/>
          <p:nvPr/>
        </p:nvSpPr>
        <p:spPr>
          <a:xfrm>
            <a:off x="4041227" y="2286551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FLUTTER 3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98509B-1CE8-4E83-810D-E57B1BB86DAD}"/>
              </a:ext>
            </a:extLst>
          </p:cNvPr>
          <p:cNvSpPr/>
          <p:nvPr/>
        </p:nvSpPr>
        <p:spPr>
          <a:xfrm>
            <a:off x="4041227" y="3080637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CLEAN CODE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19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76183-68C7-4A13-B17E-069963FE5918}"/>
              </a:ext>
            </a:extLst>
          </p:cNvPr>
          <p:cNvSpPr/>
          <p:nvPr/>
        </p:nvSpPr>
        <p:spPr>
          <a:xfrm>
            <a:off x="4041227" y="149246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702682-B6D9-4C72-BFC8-B7EE9689A51D}"/>
              </a:ext>
            </a:extLst>
          </p:cNvPr>
          <p:cNvSpPr/>
          <p:nvPr/>
        </p:nvSpPr>
        <p:spPr>
          <a:xfrm>
            <a:off x="4041227" y="2286551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FLUTTER 3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98509B-1CE8-4E83-810D-E57B1BB86DAD}"/>
              </a:ext>
            </a:extLst>
          </p:cNvPr>
          <p:cNvSpPr/>
          <p:nvPr/>
        </p:nvSpPr>
        <p:spPr>
          <a:xfrm>
            <a:off x="4041227" y="3080637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CLEAN CODE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C5039-8FAD-44DC-9F45-66487056B3EA}"/>
              </a:ext>
            </a:extLst>
          </p:cNvPr>
          <p:cNvSpPr/>
          <p:nvPr/>
        </p:nvSpPr>
        <p:spPr>
          <a:xfrm>
            <a:off x="4020206" y="387587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GETX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63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76183-68C7-4A13-B17E-069963FE5918}"/>
              </a:ext>
            </a:extLst>
          </p:cNvPr>
          <p:cNvSpPr/>
          <p:nvPr/>
        </p:nvSpPr>
        <p:spPr>
          <a:xfrm>
            <a:off x="4041227" y="149246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702682-B6D9-4C72-BFC8-B7EE9689A51D}"/>
              </a:ext>
            </a:extLst>
          </p:cNvPr>
          <p:cNvSpPr/>
          <p:nvPr/>
        </p:nvSpPr>
        <p:spPr>
          <a:xfrm>
            <a:off x="4041227" y="2286551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FLUTTER 3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98509B-1CE8-4E83-810D-E57B1BB86DAD}"/>
              </a:ext>
            </a:extLst>
          </p:cNvPr>
          <p:cNvSpPr/>
          <p:nvPr/>
        </p:nvSpPr>
        <p:spPr>
          <a:xfrm>
            <a:off x="4041227" y="3080637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CLEAN CODE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C5039-8FAD-44DC-9F45-66487056B3EA}"/>
              </a:ext>
            </a:extLst>
          </p:cNvPr>
          <p:cNvSpPr/>
          <p:nvPr/>
        </p:nvSpPr>
        <p:spPr>
          <a:xfrm>
            <a:off x="4020206" y="3875875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GETX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1E7EAD-FE00-4651-8879-1BF014ACB789}"/>
              </a:ext>
            </a:extLst>
          </p:cNvPr>
          <p:cNvSpPr/>
          <p:nvPr/>
        </p:nvSpPr>
        <p:spPr>
          <a:xfrm>
            <a:off x="4020206" y="4669961"/>
            <a:ext cx="6550572" cy="5987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GETX PATTERN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81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83238C-5C53-403C-8DFD-F7729F1C141B}"/>
              </a:ext>
            </a:extLst>
          </p:cNvPr>
          <p:cNvSpPr/>
          <p:nvPr/>
        </p:nvSpPr>
        <p:spPr>
          <a:xfrm>
            <a:off x="1600201" y="1492465"/>
            <a:ext cx="2165131" cy="387306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Google Shape;220;p16">
            <a:extLst>
              <a:ext uri="{FF2B5EF4-FFF2-40B4-BE49-F238E27FC236}">
                <a16:creationId xmlns:a16="http://schemas.microsoft.com/office/drawing/2014/main" id="{4F39C00F-E3A8-4390-A72D-A34A14ECBC73}"/>
              </a:ext>
            </a:extLst>
          </p:cNvPr>
          <p:cNvSpPr txBox="1"/>
          <p:nvPr/>
        </p:nvSpPr>
        <p:spPr>
          <a:xfrm>
            <a:off x="1710559" y="1569541"/>
            <a:ext cx="1944413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1.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Migrasi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Program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1E7EAD-FE00-4651-8879-1BF014ACB789}"/>
              </a:ext>
            </a:extLst>
          </p:cNvPr>
          <p:cNvSpPr/>
          <p:nvPr/>
        </p:nvSpPr>
        <p:spPr>
          <a:xfrm>
            <a:off x="3986048" y="175856"/>
            <a:ext cx="8090338" cy="6506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800" dirty="0">
              <a:latin typeface="Montserrat SemiBold" panose="020B060402020202020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5E643A-EA44-4A77-AFF1-842315F7E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117" y="278968"/>
            <a:ext cx="5584960" cy="6300064"/>
          </a:xfrm>
          <a:prstGeom prst="rect">
            <a:avLst/>
          </a:prstGeom>
        </p:spPr>
      </p:pic>
      <p:sp>
        <p:nvSpPr>
          <p:cNvPr id="32" name="Google Shape;243;g261d1c19512_0_10">
            <a:extLst>
              <a:ext uri="{FF2B5EF4-FFF2-40B4-BE49-F238E27FC236}">
                <a16:creationId xmlns:a16="http://schemas.microsoft.com/office/drawing/2014/main" id="{CF248C72-E317-4D88-BA7C-AD71CAF7A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94074" y="442018"/>
            <a:ext cx="277473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1600" dirty="0" err="1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Rancangan</a:t>
            </a:r>
            <a: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 Pattern / </a:t>
            </a:r>
            <a:b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</a:br>
            <a:r>
              <a:rPr lang="en-US" sz="1600" dirty="0" err="1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Struktur</a:t>
            </a:r>
            <a: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Direktori</a:t>
            </a:r>
            <a: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 &amp; File</a:t>
            </a:r>
            <a:endParaRPr sz="1600" dirty="0">
              <a:solidFill>
                <a:schemeClr val="tx1"/>
              </a:solidFill>
              <a:latin typeface="Montserrat Medium" panose="020B0604020202020204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9426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3875688" y="1492468"/>
            <a:ext cx="6716111" cy="3873063"/>
            <a:chOff x="3886198" y="1644868"/>
            <a:chExt cx="6716111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3886198" y="1644869"/>
              <a:ext cx="2165131" cy="3873062"/>
              <a:chOff x="3536729" y="430362"/>
              <a:chExt cx="2165131" cy="22597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2EC6CF-8B5D-4685-9344-1C8A884C27A5}"/>
                  </a:ext>
                </a:extLst>
              </p:cNvPr>
              <p:cNvSpPr/>
              <p:nvPr/>
            </p:nvSpPr>
            <p:spPr>
              <a:xfrm>
                <a:off x="3536729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Google Shape;220;p16">
                <a:extLst>
                  <a:ext uri="{FF2B5EF4-FFF2-40B4-BE49-F238E27FC236}">
                    <a16:creationId xmlns:a16="http://schemas.microsoft.com/office/drawing/2014/main" id="{DD43FD5A-C585-421C-B55C-209615381D33}"/>
                  </a:ext>
                </a:extLst>
              </p:cNvPr>
              <p:cNvSpPr txBox="1"/>
              <p:nvPr/>
            </p:nvSpPr>
            <p:spPr>
              <a:xfrm>
                <a:off x="3647087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4AE12F-E85B-4A82-8826-D14B3158ECBC}"/>
              </a:ext>
            </a:extLst>
          </p:cNvPr>
          <p:cNvGrpSpPr/>
          <p:nvPr/>
        </p:nvGrpSpPr>
        <p:grpSpPr>
          <a:xfrm>
            <a:off x="0" y="-3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594661-1D75-4B8E-8722-A97D192CB924}"/>
                </a:ext>
              </a:extLst>
            </p:cNvPr>
            <p:cNvGrpSpPr/>
            <p:nvPr/>
          </p:nvGrpSpPr>
          <p:grpSpPr>
            <a:xfrm>
              <a:off x="1600201" y="1492469"/>
              <a:ext cx="2165131" cy="3873061"/>
              <a:chOff x="3838904" y="1492470"/>
              <a:chExt cx="2165131" cy="387306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B6B5B7E-0DA2-422E-ADE0-37FFA14A2EDF}"/>
                  </a:ext>
                </a:extLst>
              </p:cNvPr>
              <p:cNvSpPr/>
              <p:nvPr/>
            </p:nvSpPr>
            <p:spPr>
              <a:xfrm>
                <a:off x="3838904" y="1492470"/>
                <a:ext cx="2165131" cy="3873061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Google Shape;220;p16">
                <a:extLst>
                  <a:ext uri="{FF2B5EF4-FFF2-40B4-BE49-F238E27FC236}">
                    <a16:creationId xmlns:a16="http://schemas.microsoft.com/office/drawing/2014/main" id="{007B66A2-5B5A-4457-8789-1F60D3614234}"/>
                  </a:ext>
                </a:extLst>
              </p:cNvPr>
              <p:cNvSpPr txBox="1"/>
              <p:nvPr/>
            </p:nvSpPr>
            <p:spPr>
              <a:xfrm>
                <a:off x="3949262" y="1569546"/>
                <a:ext cx="1944413" cy="2631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14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3875688" y="1492468"/>
            <a:ext cx="6716111" cy="3873063"/>
            <a:chOff x="3886198" y="1644868"/>
            <a:chExt cx="6716111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3886198" y="1644869"/>
              <a:ext cx="2165131" cy="3873062"/>
              <a:chOff x="3536729" y="430362"/>
              <a:chExt cx="2165131" cy="22597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2EC6CF-8B5D-4685-9344-1C8A884C27A5}"/>
                  </a:ext>
                </a:extLst>
              </p:cNvPr>
              <p:cNvSpPr/>
              <p:nvPr/>
            </p:nvSpPr>
            <p:spPr>
              <a:xfrm>
                <a:off x="3536729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Google Shape;220;p16">
                <a:extLst>
                  <a:ext uri="{FF2B5EF4-FFF2-40B4-BE49-F238E27FC236}">
                    <a16:creationId xmlns:a16="http://schemas.microsoft.com/office/drawing/2014/main" id="{DD43FD5A-C585-421C-B55C-209615381D33}"/>
                  </a:ext>
                </a:extLst>
              </p:cNvPr>
              <p:cNvSpPr txBox="1"/>
              <p:nvPr/>
            </p:nvSpPr>
            <p:spPr>
              <a:xfrm>
                <a:off x="3647087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48D7B9-F846-449B-B211-B3296F8DC84C}"/>
              </a:ext>
            </a:extLst>
          </p:cNvPr>
          <p:cNvSpPr/>
          <p:nvPr/>
        </p:nvSpPr>
        <p:spPr>
          <a:xfrm>
            <a:off x="4041227" y="1492464"/>
            <a:ext cx="6550572" cy="18182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321C45-6181-4CAB-8C4C-576F0AF25174}"/>
              </a:ext>
            </a:extLst>
          </p:cNvPr>
          <p:cNvSpPr/>
          <p:nvPr/>
        </p:nvSpPr>
        <p:spPr>
          <a:xfrm>
            <a:off x="1600198" y="1492469"/>
            <a:ext cx="2165131" cy="3873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Google Shape;220;p16">
            <a:extLst>
              <a:ext uri="{FF2B5EF4-FFF2-40B4-BE49-F238E27FC236}">
                <a16:creationId xmlns:a16="http://schemas.microsoft.com/office/drawing/2014/main" id="{D273BC01-7007-406E-ADB8-5B2CDEE07BD2}"/>
              </a:ext>
            </a:extLst>
          </p:cNvPr>
          <p:cNvSpPr txBox="1"/>
          <p:nvPr/>
        </p:nvSpPr>
        <p:spPr>
          <a:xfrm>
            <a:off x="1710556" y="1569545"/>
            <a:ext cx="1944413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2.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Redesign Tampilan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61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3875688" y="1492468"/>
            <a:ext cx="6716111" cy="3873063"/>
            <a:chOff x="3886198" y="1644868"/>
            <a:chExt cx="6716111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3886198" y="1644869"/>
              <a:ext cx="2165131" cy="3873062"/>
              <a:chOff x="3536729" y="430362"/>
              <a:chExt cx="2165131" cy="22597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2EC6CF-8B5D-4685-9344-1C8A884C27A5}"/>
                  </a:ext>
                </a:extLst>
              </p:cNvPr>
              <p:cNvSpPr/>
              <p:nvPr/>
            </p:nvSpPr>
            <p:spPr>
              <a:xfrm>
                <a:off x="3536729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Google Shape;220;p16">
                <a:extLst>
                  <a:ext uri="{FF2B5EF4-FFF2-40B4-BE49-F238E27FC236}">
                    <a16:creationId xmlns:a16="http://schemas.microsoft.com/office/drawing/2014/main" id="{DD43FD5A-C585-421C-B55C-209615381D33}"/>
                  </a:ext>
                </a:extLst>
              </p:cNvPr>
              <p:cNvSpPr txBox="1"/>
              <p:nvPr/>
            </p:nvSpPr>
            <p:spPr>
              <a:xfrm>
                <a:off x="3647087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48D7B9-F846-449B-B211-B3296F8DC84C}"/>
              </a:ext>
            </a:extLst>
          </p:cNvPr>
          <p:cNvSpPr/>
          <p:nvPr/>
        </p:nvSpPr>
        <p:spPr>
          <a:xfrm>
            <a:off x="4041227" y="1492464"/>
            <a:ext cx="6550572" cy="18182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RESEARCH APPS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B033B8-4B5F-4D22-B10C-B721A0E305F3}"/>
              </a:ext>
            </a:extLst>
          </p:cNvPr>
          <p:cNvSpPr/>
          <p:nvPr/>
        </p:nvSpPr>
        <p:spPr>
          <a:xfrm>
            <a:off x="4041227" y="3547231"/>
            <a:ext cx="6550572" cy="181829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MATERIAL DESIGN 3</a:t>
            </a:r>
            <a:endParaRPr lang="en-ID" sz="1800" dirty="0">
              <a:latin typeface="Montserrat SemiBol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0DB946-99F2-4C24-9660-09777F0A105C}"/>
              </a:ext>
            </a:extLst>
          </p:cNvPr>
          <p:cNvSpPr/>
          <p:nvPr/>
        </p:nvSpPr>
        <p:spPr>
          <a:xfrm>
            <a:off x="1600198" y="1492469"/>
            <a:ext cx="2165131" cy="3873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Google Shape;220;p16">
            <a:extLst>
              <a:ext uri="{FF2B5EF4-FFF2-40B4-BE49-F238E27FC236}">
                <a16:creationId xmlns:a16="http://schemas.microsoft.com/office/drawing/2014/main" id="{83DD3101-1A30-42BE-92C4-D7054BD6BF2E}"/>
              </a:ext>
            </a:extLst>
          </p:cNvPr>
          <p:cNvSpPr txBox="1"/>
          <p:nvPr/>
        </p:nvSpPr>
        <p:spPr>
          <a:xfrm>
            <a:off x="1710556" y="1569545"/>
            <a:ext cx="1944413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2.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Redesign Tampilan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3875688" y="1492468"/>
            <a:ext cx="6716111" cy="3873063"/>
            <a:chOff x="3886198" y="1644868"/>
            <a:chExt cx="6716111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3886198" y="1644869"/>
              <a:ext cx="2165131" cy="3873062"/>
              <a:chOff x="3536729" y="430362"/>
              <a:chExt cx="2165131" cy="22597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2EC6CF-8B5D-4685-9344-1C8A884C27A5}"/>
                  </a:ext>
                </a:extLst>
              </p:cNvPr>
              <p:cNvSpPr/>
              <p:nvPr/>
            </p:nvSpPr>
            <p:spPr>
              <a:xfrm>
                <a:off x="3536729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Google Shape;220;p16">
                <a:extLst>
                  <a:ext uri="{FF2B5EF4-FFF2-40B4-BE49-F238E27FC236}">
                    <a16:creationId xmlns:a16="http://schemas.microsoft.com/office/drawing/2014/main" id="{DD43FD5A-C585-421C-B55C-209615381D33}"/>
                  </a:ext>
                </a:extLst>
              </p:cNvPr>
              <p:cNvSpPr txBox="1"/>
              <p:nvPr/>
            </p:nvSpPr>
            <p:spPr>
              <a:xfrm>
                <a:off x="3647087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005C99-9856-44B3-80AC-032A38F32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B033B8-4B5F-4D22-B10C-B721A0E305F3}"/>
              </a:ext>
            </a:extLst>
          </p:cNvPr>
          <p:cNvSpPr/>
          <p:nvPr/>
        </p:nvSpPr>
        <p:spPr>
          <a:xfrm>
            <a:off x="4041227" y="220717"/>
            <a:ext cx="7888014" cy="642182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800" dirty="0">
              <a:latin typeface="Montserrat SemiBold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54034C-F736-411C-9283-CB1F27B731D7}"/>
              </a:ext>
            </a:extLst>
          </p:cNvPr>
          <p:cNvGrpSpPr/>
          <p:nvPr/>
        </p:nvGrpSpPr>
        <p:grpSpPr>
          <a:xfrm>
            <a:off x="5328743" y="1870316"/>
            <a:ext cx="5312981" cy="3117357"/>
            <a:chOff x="5659817" y="1683801"/>
            <a:chExt cx="5312981" cy="311735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E57744-EC9B-4D1F-83F3-3522D78E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4844" y="1683801"/>
              <a:ext cx="2402928" cy="2402928"/>
            </a:xfrm>
            <a:prstGeom prst="rect">
              <a:avLst/>
            </a:prstGeom>
          </p:spPr>
        </p:pic>
        <p:sp>
          <p:nvSpPr>
            <p:cNvPr id="32" name="Google Shape;97;p2">
              <a:extLst>
                <a:ext uri="{FF2B5EF4-FFF2-40B4-BE49-F238E27FC236}">
                  <a16:creationId xmlns:a16="http://schemas.microsoft.com/office/drawing/2014/main" id="{9D7A75DA-3A7D-4F71-8F35-3B25E7AC7658}"/>
                </a:ext>
              </a:extLst>
            </p:cNvPr>
            <p:cNvSpPr txBox="1">
              <a:spLocks/>
            </p:cNvSpPr>
            <p:nvPr/>
          </p:nvSpPr>
          <p:spPr>
            <a:xfrm>
              <a:off x="5659817" y="4208868"/>
              <a:ext cx="5312981" cy="592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 fontScale="97500"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 SemiBold"/>
                <a:buNone/>
                <a:defRPr sz="3600" b="0" i="0" u="none" strike="noStrike" cap="non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6000"/>
              </a:pPr>
              <a:r>
                <a:rPr lang="en-US" sz="2400" i="1" dirty="0">
                  <a:solidFill>
                    <a:schemeClr val="bg1"/>
                  </a:solidFill>
                  <a:latin typeface="Montserrat" panose="020B0604020202020204" charset="0"/>
                </a:rPr>
                <a:t>Material Design 3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B81EC28-8F2B-408C-879D-E89DCABAE900}"/>
              </a:ext>
            </a:extLst>
          </p:cNvPr>
          <p:cNvSpPr/>
          <p:nvPr/>
        </p:nvSpPr>
        <p:spPr>
          <a:xfrm>
            <a:off x="1600196" y="1492468"/>
            <a:ext cx="2165131" cy="38730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Google Shape;220;p16">
            <a:extLst>
              <a:ext uri="{FF2B5EF4-FFF2-40B4-BE49-F238E27FC236}">
                <a16:creationId xmlns:a16="http://schemas.microsoft.com/office/drawing/2014/main" id="{1B021912-F8E9-43E6-AAB6-E7BFD7DABCBB}"/>
              </a:ext>
            </a:extLst>
          </p:cNvPr>
          <p:cNvSpPr txBox="1"/>
          <p:nvPr/>
        </p:nvSpPr>
        <p:spPr>
          <a:xfrm>
            <a:off x="1710556" y="1569545"/>
            <a:ext cx="1944413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2.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Redesign Tampilan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6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2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7;p2">
            <a:extLst>
              <a:ext uri="{FF2B5EF4-FFF2-40B4-BE49-F238E27FC236}">
                <a16:creationId xmlns:a16="http://schemas.microsoft.com/office/drawing/2014/main" id="{F53C78FC-9DE2-4BB8-89AD-9D42CA12391F}"/>
              </a:ext>
            </a:extLst>
          </p:cNvPr>
          <p:cNvSpPr txBox="1">
            <a:spLocks/>
          </p:cNvSpPr>
          <p:nvPr/>
        </p:nvSpPr>
        <p:spPr>
          <a:xfrm>
            <a:off x="4461410" y="620307"/>
            <a:ext cx="3269180" cy="94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6000"/>
            </a:pPr>
            <a:r>
              <a:rPr lang="en-US" sz="2900" b="1" i="1" u="sng" dirty="0">
                <a:latin typeface="Montserrat" panose="020B0604020202020204" charset="0"/>
              </a:rPr>
              <a:t>Platform</a:t>
            </a:r>
            <a:endParaRPr lang="en-US" sz="3000" b="1" i="1" u="sng" dirty="0">
              <a:latin typeface="Montserrat" panose="020B060402020202020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4494D7-7AC8-4D52-8CF5-FF419C216BBA}"/>
              </a:ext>
            </a:extLst>
          </p:cNvPr>
          <p:cNvGrpSpPr/>
          <p:nvPr/>
        </p:nvGrpSpPr>
        <p:grpSpPr>
          <a:xfrm>
            <a:off x="3214394" y="1806926"/>
            <a:ext cx="5763211" cy="4015805"/>
            <a:chOff x="1552750" y="1722843"/>
            <a:chExt cx="5763211" cy="40158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3697ACD-C733-40DA-90C9-CBB18D24B01F}"/>
                </a:ext>
              </a:extLst>
            </p:cNvPr>
            <p:cNvGrpSpPr/>
            <p:nvPr/>
          </p:nvGrpSpPr>
          <p:grpSpPr>
            <a:xfrm>
              <a:off x="1552750" y="1722843"/>
              <a:ext cx="2756491" cy="4015805"/>
              <a:chOff x="1552750" y="1722843"/>
              <a:chExt cx="2756491" cy="401580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BB72F7-C0AA-4BAF-AB8A-9A8BBF092A5F}"/>
                  </a:ext>
                </a:extLst>
              </p:cNvPr>
              <p:cNvSpPr/>
              <p:nvPr/>
            </p:nvSpPr>
            <p:spPr>
              <a:xfrm>
                <a:off x="1552750" y="1722843"/>
                <a:ext cx="2756491" cy="40158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5" name="Google Shape;97;p2">
                <a:extLst>
                  <a:ext uri="{FF2B5EF4-FFF2-40B4-BE49-F238E27FC236}">
                    <a16:creationId xmlns:a16="http://schemas.microsoft.com/office/drawing/2014/main" id="{F7B7AE24-A270-4945-B341-0DFB2C16F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2979" y="1967454"/>
                <a:ext cx="2256028" cy="492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2400" b="1" dirty="0">
                    <a:solidFill>
                      <a:schemeClr val="bg1"/>
                    </a:solidFill>
                    <a:latin typeface="Montserrat" panose="020B0604020202020204" charset="0"/>
                  </a:rPr>
                  <a:t>Public Apps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6D8D7AE-0B05-45EA-8919-BB643BD317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155" y="2551402"/>
                <a:ext cx="1459675" cy="1459675"/>
              </a:xfrm>
              <a:prstGeom prst="rect">
                <a:avLst/>
              </a:prstGeom>
            </p:spPr>
          </p:pic>
          <p:sp>
            <p:nvSpPr>
              <p:cNvPr id="13" name="Google Shape;97;p2">
                <a:extLst>
                  <a:ext uri="{FF2B5EF4-FFF2-40B4-BE49-F238E27FC236}">
                    <a16:creationId xmlns:a16="http://schemas.microsoft.com/office/drawing/2014/main" id="{7E8D88A8-9772-45F3-8365-467E28AD2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7502" y="4782207"/>
                <a:ext cx="2486984" cy="737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  <a:buSzPts val="6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" panose="020B0604020202020204" charset="0"/>
                  </a:rPr>
                  <a:t>Asbiq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 Al Alawi</a:t>
                </a:r>
              </a:p>
              <a:p>
                <a:pPr>
                  <a:lnSpc>
                    <a:spcPct val="100000"/>
                  </a:lnSpc>
                  <a:buSzPts val="6000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(2022)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CE03243-FD90-4B16-ACE1-E5F7233335AC}"/>
                  </a:ext>
                </a:extLst>
              </p:cNvPr>
              <p:cNvCxnSpPr/>
              <p:nvPr/>
            </p:nvCxnSpPr>
            <p:spPr>
              <a:xfrm>
                <a:off x="2660992" y="4511128"/>
                <a:ext cx="5400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7BCC975-4F32-42C0-90F9-D20AE11B2D50}"/>
                </a:ext>
              </a:extLst>
            </p:cNvPr>
            <p:cNvGrpSpPr/>
            <p:nvPr/>
          </p:nvGrpSpPr>
          <p:grpSpPr>
            <a:xfrm>
              <a:off x="4559470" y="1722843"/>
              <a:ext cx="2756491" cy="4015805"/>
              <a:chOff x="4559470" y="1722843"/>
              <a:chExt cx="2756491" cy="401580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50E9949-6FF9-4D22-8F4F-09F1E8A656EA}"/>
                  </a:ext>
                </a:extLst>
              </p:cNvPr>
              <p:cNvSpPr/>
              <p:nvPr/>
            </p:nvSpPr>
            <p:spPr>
              <a:xfrm>
                <a:off x="4559470" y="1722843"/>
                <a:ext cx="2756491" cy="401580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9" name="Google Shape;97;p2">
                <a:extLst>
                  <a:ext uri="{FF2B5EF4-FFF2-40B4-BE49-F238E27FC236}">
                    <a16:creationId xmlns:a16="http://schemas.microsoft.com/office/drawing/2014/main" id="{438C9F88-8D51-44EA-A6DF-CE08B362A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1958" y="1967454"/>
                <a:ext cx="2371507" cy="492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2400" b="1" dirty="0">
                    <a:solidFill>
                      <a:schemeClr val="bg1"/>
                    </a:solidFill>
                    <a:latin typeface="Montserrat" panose="020B0604020202020204" charset="0"/>
                  </a:rPr>
                  <a:t>Research Apps</a:t>
                </a:r>
              </a:p>
            </p:txBody>
          </p:sp>
          <p:sp>
            <p:nvSpPr>
              <p:cNvPr id="21" name="Google Shape;97;p2">
                <a:extLst>
                  <a:ext uri="{FF2B5EF4-FFF2-40B4-BE49-F238E27FC236}">
                    <a16:creationId xmlns:a16="http://schemas.microsoft.com/office/drawing/2014/main" id="{3EE98B2E-6693-4E21-AB14-038819B145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4222" y="4782207"/>
                <a:ext cx="2486984" cy="737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00000"/>
                  </a:lnSpc>
                  <a:buSzPts val="6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" panose="020B0604020202020204" charset="0"/>
                  </a:rPr>
                  <a:t>Fikri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" panose="020B0604020202020204" charset="0"/>
                  </a:rPr>
                  <a:t>Mulya</a:t>
                </a: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 P</a:t>
                </a:r>
              </a:p>
              <a:p>
                <a:pPr>
                  <a:lnSpc>
                    <a:spcPct val="100000"/>
                  </a:lnSpc>
                  <a:buSzPts val="6000"/>
                </a:pPr>
                <a:r>
                  <a:rPr lang="en-US" sz="2000" dirty="0">
                    <a:solidFill>
                      <a:schemeClr val="bg1"/>
                    </a:solidFill>
                    <a:latin typeface="Montserrat" panose="020B0604020202020204" charset="0"/>
                  </a:rPr>
                  <a:t>(2022)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9E2A068-91A2-4CEB-AEE4-D1AE07801D08}"/>
                  </a:ext>
                </a:extLst>
              </p:cNvPr>
              <p:cNvCxnSpPr/>
              <p:nvPr/>
            </p:nvCxnSpPr>
            <p:spPr>
              <a:xfrm>
                <a:off x="5667712" y="4511128"/>
                <a:ext cx="54000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DFAB3FF-7DEA-4FB8-9981-6474487E7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7873" y="2551401"/>
                <a:ext cx="1459676" cy="1459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803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1492464"/>
            <a:ext cx="6550572" cy="38730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PAYMENT GATEWAY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0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  <a:p>
            <a:pPr algn="ctr"/>
            <a:r>
              <a:rPr lang="en-US" sz="1800" dirty="0">
                <a:latin typeface="Montserrat SemiBold" panose="020B0604020202020204" charset="0"/>
              </a:rPr>
              <a:t>PAYMENT GATEWAY</a:t>
            </a:r>
            <a:endParaRPr lang="en-ID" sz="1800" dirty="0">
              <a:latin typeface="Montserrat SemiBold" panose="020B060402020202020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C23227-E7DA-48B2-B01C-EE71F86CDFAF}"/>
              </a:ext>
            </a:extLst>
          </p:cNvPr>
          <p:cNvGrpSpPr/>
          <p:nvPr/>
        </p:nvGrpSpPr>
        <p:grpSpPr>
          <a:xfrm>
            <a:off x="5574376" y="2348622"/>
            <a:ext cx="4832227" cy="2223811"/>
            <a:chOff x="5084284" y="2208015"/>
            <a:chExt cx="4832227" cy="222381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918C526-6E7A-4E41-A347-B447C93B4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4284" y="2296137"/>
              <a:ext cx="2133785" cy="586791"/>
            </a:xfrm>
            <a:prstGeom prst="round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DB8E2B7-A5D2-4BE0-919B-3D7166BD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8419" y="2208015"/>
              <a:ext cx="1818092" cy="763033"/>
            </a:xfrm>
            <a:prstGeom prst="round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46EF6DE-2E15-4641-ADC0-35197DA0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4812" y="3498376"/>
              <a:ext cx="933450" cy="93345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2F87CFB-EF03-4AE3-AED5-38EE0798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83425" y="3609198"/>
              <a:ext cx="1648080" cy="702308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40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104B3C1-380E-48D9-BC76-D5A4906D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5" y="655627"/>
            <a:ext cx="7761890" cy="5546739"/>
          </a:xfrm>
          <a:prstGeom prst="rect">
            <a:avLst/>
          </a:prstGeom>
        </p:spPr>
      </p:pic>
      <p:sp>
        <p:nvSpPr>
          <p:cNvPr id="33" name="Google Shape;243;g261d1c19512_0_10">
            <a:extLst>
              <a:ext uri="{FF2B5EF4-FFF2-40B4-BE49-F238E27FC236}">
                <a16:creationId xmlns:a16="http://schemas.microsoft.com/office/drawing/2014/main" id="{66CFDC0F-2555-4CD4-BFD0-91B0D606B6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09545" y="723326"/>
            <a:ext cx="2606565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Logical Data Model </a:t>
            </a:r>
            <a:b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</a:br>
            <a:r>
              <a:rPr lang="en-US" sz="1600" dirty="0" err="1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Fitur</a:t>
            </a:r>
            <a:r>
              <a:rPr lang="en-US" sz="1600" dirty="0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Montserrat Medium" panose="020B0604020202020204" charset="0"/>
                <a:sym typeface="Montserrat SemiBold"/>
              </a:rPr>
              <a:t>Pembayaran</a:t>
            </a:r>
            <a:endParaRPr lang="en-US" sz="1600" dirty="0">
              <a:solidFill>
                <a:schemeClr val="tx1"/>
              </a:solidFill>
              <a:latin typeface="Montserrat Medium" panose="020B0604020202020204" charset="0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690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sp>
        <p:nvSpPr>
          <p:cNvPr id="32" name="Google Shape;243;g261d1c19512_0_10">
            <a:extLst>
              <a:ext uri="{FF2B5EF4-FFF2-40B4-BE49-F238E27FC236}">
                <a16:creationId xmlns:a16="http://schemas.microsoft.com/office/drawing/2014/main" id="{7149EFD9-2E5F-4262-BB67-152C6C1939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3594" y="5832833"/>
            <a:ext cx="6522986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Rancangan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 Tampilan List 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Metode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Pembayaran</a:t>
            </a:r>
            <a:endParaRPr sz="1600" dirty="0">
              <a:solidFill>
                <a:schemeClr val="bg1"/>
              </a:solidFill>
              <a:latin typeface="Montserrat Medium" panose="020B0604020202020204" charset="0"/>
              <a:sym typeface="Montserrat SemiBold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8BA9511-14B6-41C6-9BBA-CD6BA1376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871" y="573175"/>
            <a:ext cx="2693237" cy="53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2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sp>
        <p:nvSpPr>
          <p:cNvPr id="27" name="Google Shape;243;g261d1c19512_0_10">
            <a:extLst>
              <a:ext uri="{FF2B5EF4-FFF2-40B4-BE49-F238E27FC236}">
                <a16:creationId xmlns:a16="http://schemas.microsoft.com/office/drawing/2014/main" id="{1DD7719F-58BA-42A8-AB60-FD6285D1D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0319" y="5901396"/>
            <a:ext cx="614034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Rancangan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 Tampilan Detail 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Metode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Pembayaran</a:t>
            </a:r>
            <a:endParaRPr sz="1600" dirty="0">
              <a:solidFill>
                <a:schemeClr val="bg1"/>
              </a:solidFill>
              <a:latin typeface="Montserrat Medium" panose="020B0604020202020204" charset="0"/>
              <a:sym typeface="Montserrat SemiBold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A82180-AE39-410A-9596-CD45C46B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16" y="512899"/>
            <a:ext cx="2967947" cy="54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6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92CCA26-F12B-414C-88F7-88ED6AF9FF7B}"/>
              </a:ext>
            </a:extLst>
          </p:cNvPr>
          <p:cNvGrpSpPr/>
          <p:nvPr/>
        </p:nvGrpSpPr>
        <p:grpSpPr>
          <a:xfrm>
            <a:off x="1600201" y="1492468"/>
            <a:ext cx="8991598" cy="3873063"/>
            <a:chOff x="1610711" y="1644868"/>
            <a:chExt cx="8991598" cy="387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2D119-58F7-4E83-A404-1DC3AFD63A95}"/>
                </a:ext>
              </a:extLst>
            </p:cNvPr>
            <p:cNvGrpSpPr/>
            <p:nvPr/>
          </p:nvGrpSpPr>
          <p:grpSpPr>
            <a:xfrm>
              <a:off x="1610711" y="1644869"/>
              <a:ext cx="2165131" cy="3873062"/>
              <a:chOff x="1261242" y="430362"/>
              <a:chExt cx="2165131" cy="225972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AE4357-DC53-4914-A544-6BC01D843B4E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" name="Google Shape;220;p16">
                <a:extLst>
                  <a:ext uri="{FF2B5EF4-FFF2-40B4-BE49-F238E27FC236}">
                    <a16:creationId xmlns:a16="http://schemas.microsoft.com/office/drawing/2014/main" id="{ED7C1150-19B6-402D-AF92-240FF154016A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1.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Migrasi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Kode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Program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2559EC-0613-4173-BE81-4FF1A4E9DC60}"/>
                </a:ext>
              </a:extLst>
            </p:cNvPr>
            <p:cNvGrpSpPr/>
            <p:nvPr/>
          </p:nvGrpSpPr>
          <p:grpSpPr>
            <a:xfrm>
              <a:off x="3886200" y="1644868"/>
              <a:ext cx="2165131" cy="3873061"/>
              <a:chOff x="1261242" y="430362"/>
              <a:chExt cx="2165131" cy="2259724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54568F-C8A3-49A5-BB8B-2940FF1D939C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" name="Google Shape;220;p16">
                <a:extLst>
                  <a:ext uri="{FF2B5EF4-FFF2-40B4-BE49-F238E27FC236}">
                    <a16:creationId xmlns:a16="http://schemas.microsoft.com/office/drawing/2014/main" id="{E2C4FA0B-CD29-44D6-B31A-3120F038D203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535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2.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Redesign Tampilan</a:t>
                </a: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C3C3E36-8399-429B-87B2-77CBEF52A774}"/>
                </a:ext>
              </a:extLst>
            </p:cNvPr>
            <p:cNvGrpSpPr/>
            <p:nvPr/>
          </p:nvGrpSpPr>
          <p:grpSpPr>
            <a:xfrm>
              <a:off x="6161689" y="1644869"/>
              <a:ext cx="2165131" cy="3873060"/>
              <a:chOff x="1261242" y="430362"/>
              <a:chExt cx="2165131" cy="225972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925908-C0DE-406B-A0AD-C7D603781725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Google Shape;220;p16">
                <a:extLst>
                  <a:ext uri="{FF2B5EF4-FFF2-40B4-BE49-F238E27FC236}">
                    <a16:creationId xmlns:a16="http://schemas.microsoft.com/office/drawing/2014/main" id="{0479DC79-9920-49DD-A26E-72F2027A0C9B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046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3.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Pembayaran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5C77110-B29B-4DFE-8A8A-1F0F77B1F49E}"/>
                </a:ext>
              </a:extLst>
            </p:cNvPr>
            <p:cNvGrpSpPr/>
            <p:nvPr/>
          </p:nvGrpSpPr>
          <p:grpSpPr>
            <a:xfrm>
              <a:off x="8437178" y="1644868"/>
              <a:ext cx="2165131" cy="3873059"/>
              <a:chOff x="1261242" y="430362"/>
              <a:chExt cx="2165131" cy="225972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43ED52-2099-460F-9D55-62011FC647C9}"/>
                  </a:ext>
                </a:extLst>
              </p:cNvPr>
              <p:cNvSpPr/>
              <p:nvPr/>
            </p:nvSpPr>
            <p:spPr>
              <a:xfrm>
                <a:off x="1261242" y="430362"/>
                <a:ext cx="2165131" cy="22597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Google Shape;220;p16">
                <a:extLst>
                  <a:ext uri="{FF2B5EF4-FFF2-40B4-BE49-F238E27FC236}">
                    <a16:creationId xmlns:a16="http://schemas.microsoft.com/office/drawing/2014/main" id="{ACECED76-36CC-457B-8C9E-5CD67BFB51B9}"/>
                  </a:ext>
                </a:extLst>
              </p:cNvPr>
              <p:cNvSpPr txBox="1"/>
              <p:nvPr/>
            </p:nvSpPr>
            <p:spPr>
              <a:xfrm>
                <a:off x="1371600" y="475332"/>
                <a:ext cx="1944413" cy="1885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6151179" y="1492468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D4D8AB-71CF-4D8C-836C-2C551CB13D9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B09811-5FBB-41F1-931C-0352ABE0C60F}"/>
                </a:ext>
              </a:extLst>
            </p:cNvPr>
            <p:cNvSpPr/>
            <p:nvPr/>
          </p:nvSpPr>
          <p:spPr>
            <a:xfrm>
              <a:off x="1600201" y="1523998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Google Shape;220;p16">
              <a:extLst>
                <a:ext uri="{FF2B5EF4-FFF2-40B4-BE49-F238E27FC236}">
                  <a16:creationId xmlns:a16="http://schemas.microsoft.com/office/drawing/2014/main" id="{85BD3D94-DD6E-4A8D-830A-C69B06CE1DD6}"/>
                </a:ext>
              </a:extLst>
            </p:cNvPr>
            <p:cNvSpPr txBox="1"/>
            <p:nvPr/>
          </p:nvSpPr>
          <p:spPr>
            <a:xfrm>
              <a:off x="1710559" y="1601074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F720A15-FF1A-454F-80EC-32C699C29885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sp>
        <p:nvSpPr>
          <p:cNvPr id="29" name="Google Shape;243;g261d1c19512_0_10">
            <a:extLst>
              <a:ext uri="{FF2B5EF4-FFF2-40B4-BE49-F238E27FC236}">
                <a16:creationId xmlns:a16="http://schemas.microsoft.com/office/drawing/2014/main" id="{6B664E3F-F15E-4B81-8C90-0A1B4C588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6802" y="6009290"/>
            <a:ext cx="5667375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Rancanga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</a:rPr>
              <a:t>n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Tampilan </a:t>
            </a:r>
            <a:r>
              <a:rPr lang="en-US" sz="1600" dirty="0" err="1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Pembayaran</a:t>
            </a:r>
            <a:r>
              <a:rPr lang="en-US" sz="1600" dirty="0">
                <a:solidFill>
                  <a:schemeClr val="bg1"/>
                </a:solidFill>
                <a:latin typeface="Montserrat Medium" panose="020B0604020202020204" charset="0"/>
                <a:sym typeface="Montserrat SemiBold"/>
              </a:rPr>
              <a:t> Berhasil</a:t>
            </a:r>
            <a:endParaRPr sz="1600" dirty="0">
              <a:solidFill>
                <a:schemeClr val="bg1"/>
              </a:solidFill>
              <a:latin typeface="Montserrat Medium" panose="020B0604020202020204" charset="0"/>
              <a:sym typeface="Montserrat SemiBold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717BD1-7C3B-4DCE-A401-3FDF254A9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43" y="470338"/>
            <a:ext cx="2857894" cy="55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0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371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1742-78D0-4E70-8650-E3B453502E84}"/>
              </a:ext>
            </a:extLst>
          </p:cNvPr>
          <p:cNvSpPr/>
          <p:nvPr/>
        </p:nvSpPr>
        <p:spPr>
          <a:xfrm>
            <a:off x="4041227" y="1492464"/>
            <a:ext cx="6550572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Montserrat SemiBold" panose="020B0604020202020204" charset="0"/>
              </a:rPr>
              <a:t>TRACKING DELIVERY API</a:t>
            </a:r>
            <a:endParaRPr lang="en-ID" sz="1800" dirty="0">
              <a:latin typeface="Montserrat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47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9E21742-78D0-4E70-8650-E3B453502E84}"/>
              </a:ext>
            </a:extLst>
          </p:cNvPr>
          <p:cNvSpPr/>
          <p:nvPr/>
        </p:nvSpPr>
        <p:spPr>
          <a:xfrm>
            <a:off x="4041227" y="1486373"/>
            <a:ext cx="7204842" cy="38852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  <a:p>
            <a:pPr algn="ctr"/>
            <a:endParaRPr lang="en-US" sz="1800" dirty="0">
              <a:latin typeface="Montserrat SemiBold" panose="020B0604020202020204" charset="0"/>
            </a:endParaRPr>
          </a:p>
          <a:p>
            <a:pPr algn="ctr"/>
            <a:r>
              <a:rPr lang="en-US" sz="1800" dirty="0">
                <a:latin typeface="Montserrat SemiBold" panose="020B0604020202020204" charset="0"/>
              </a:rPr>
              <a:t>TRACKING DELIVERY API</a:t>
            </a:r>
            <a:endParaRPr lang="en-ID" sz="1800" dirty="0">
              <a:latin typeface="Montserrat SemiBold" panose="020B060402020202020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17FB8-2BCA-4B65-88A9-2059919CE186}"/>
              </a:ext>
            </a:extLst>
          </p:cNvPr>
          <p:cNvGrpSpPr/>
          <p:nvPr/>
        </p:nvGrpSpPr>
        <p:grpSpPr>
          <a:xfrm>
            <a:off x="5183959" y="3047047"/>
            <a:ext cx="4914110" cy="751711"/>
            <a:chOff x="4752543" y="3050303"/>
            <a:chExt cx="4914110" cy="7517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17B344-FF79-434E-A190-06D1D597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543" y="3055986"/>
              <a:ext cx="2245469" cy="7460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3AAE9D-D2DB-4ABC-95F5-EEA0D85F6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3676" y="3050303"/>
              <a:ext cx="2242977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4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949C9-179C-4D6E-A89D-C709A7F5F55F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160F39-2616-4C5F-874E-FBE934866255}"/>
              </a:ext>
            </a:extLst>
          </p:cNvPr>
          <p:cNvGrpSpPr/>
          <p:nvPr/>
        </p:nvGrpSpPr>
        <p:grpSpPr>
          <a:xfrm>
            <a:off x="4509631" y="984001"/>
            <a:ext cx="6961717" cy="4926785"/>
            <a:chOff x="4509630" y="638729"/>
            <a:chExt cx="6961717" cy="49267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7081DE9-C1E7-4A3D-ACC4-4477263438B1}"/>
                </a:ext>
              </a:extLst>
            </p:cNvPr>
            <p:cNvGrpSpPr/>
            <p:nvPr/>
          </p:nvGrpSpPr>
          <p:grpSpPr>
            <a:xfrm>
              <a:off x="4509630" y="1280292"/>
              <a:ext cx="6961717" cy="4285222"/>
              <a:chOff x="2341733" y="1066908"/>
              <a:chExt cx="6961717" cy="4285222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11DF8A4-E9EB-41AE-B98F-9E7BB21D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1733" y="1505869"/>
                <a:ext cx="2989775" cy="298977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D8B4089-7B7C-41D4-A581-4C45627D7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4050" y="1505869"/>
                <a:ext cx="3299400" cy="3846261"/>
              </a:xfrm>
              <a:prstGeom prst="rect">
                <a:avLst/>
              </a:prstGeom>
            </p:spPr>
          </p:pic>
          <p:sp>
            <p:nvSpPr>
              <p:cNvPr id="39" name="Google Shape;243;g261d1c19512_0_10">
                <a:extLst>
                  <a:ext uri="{FF2B5EF4-FFF2-40B4-BE49-F238E27FC236}">
                    <a16:creationId xmlns:a16="http://schemas.microsoft.com/office/drawing/2014/main" id="{109CB81A-260D-499A-AE6D-1C5658420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0451" y="1066908"/>
                <a:ext cx="1046598" cy="4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1600" dirty="0">
                    <a:solidFill>
                      <a:schemeClr val="tx1"/>
                    </a:solidFill>
                    <a:latin typeface="Montserrat Medium" panose="020B0604020202020204" charset="0"/>
                  </a:rPr>
                  <a:t>After</a:t>
                </a:r>
              </a:p>
            </p:txBody>
          </p:sp>
          <p:sp>
            <p:nvSpPr>
              <p:cNvPr id="40" name="Google Shape;243;g261d1c19512_0_10">
                <a:extLst>
                  <a:ext uri="{FF2B5EF4-FFF2-40B4-BE49-F238E27FC236}">
                    <a16:creationId xmlns:a16="http://schemas.microsoft.com/office/drawing/2014/main" id="{B31EFC24-CBC8-4BC6-AE2D-6E2C80BA98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94645" y="1066908"/>
                <a:ext cx="2083004" cy="4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1600" dirty="0">
                    <a:solidFill>
                      <a:schemeClr val="tx1"/>
                    </a:solidFill>
                    <a:latin typeface="Montserrat Medium" panose="020B0604020202020204" charset="0"/>
                  </a:rPr>
                  <a:t>Before</a:t>
                </a:r>
              </a:p>
            </p:txBody>
          </p:sp>
        </p:grpSp>
        <p:sp>
          <p:nvSpPr>
            <p:cNvPr id="41" name="Google Shape;243;g261d1c19512_0_10">
              <a:extLst>
                <a:ext uri="{FF2B5EF4-FFF2-40B4-BE49-F238E27FC236}">
                  <a16:creationId xmlns:a16="http://schemas.microsoft.com/office/drawing/2014/main" id="{F2975C66-122E-4419-8BB7-10EC0CF753B2}"/>
                </a:ext>
              </a:extLst>
            </p:cNvPr>
            <p:cNvSpPr txBox="1">
              <a:spLocks/>
            </p:cNvSpPr>
            <p:nvPr/>
          </p:nvSpPr>
          <p:spPr>
            <a:xfrm>
              <a:off x="5823059" y="638729"/>
              <a:ext cx="4334861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 SemiBold"/>
                <a:buNone/>
                <a:defRPr sz="3600" b="0" i="0" u="none" strike="noStrike" cap="non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6000"/>
              </a:pPr>
              <a:r>
                <a:rPr lang="en-US" sz="1600" dirty="0" err="1">
                  <a:solidFill>
                    <a:schemeClr val="tx1"/>
                  </a:solidFill>
                  <a:latin typeface="Montserrat Medium" panose="020B0604020202020204" charset="0"/>
                </a:rPr>
                <a:t>Perubahan</a:t>
              </a:r>
              <a:r>
                <a:rPr lang="en-US" sz="1600" dirty="0">
                  <a:solidFill>
                    <a:schemeClr val="tx1"/>
                  </a:solidFill>
                  <a:latin typeface="Montserrat Medium" panose="020B0604020202020204" charset="0"/>
                </a:rPr>
                <a:t> Tabel categories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728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2530360" y="681037"/>
            <a:ext cx="713128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b="0" i="0" u="sng" strike="noStrike" cap="none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Kenapa </a:t>
            </a:r>
            <a:r>
              <a:rPr lang="en-US" sz="3600" u="sng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penelitian</a:t>
            </a:r>
            <a:r>
              <a:rPr lang="en-US" sz="3600" u="sng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ini dilakukan</a:t>
            </a:r>
            <a:r>
              <a:rPr lang="en-US" sz="3600" b="0" i="0" u="sng" strike="noStrike" cap="none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?</a:t>
            </a:r>
            <a:endParaRPr sz="3600" b="0" i="0" u="sng" strike="noStrike" cap="none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" name="Google Shape;103;p3">
            <a:extLst>
              <a:ext uri="{FF2B5EF4-FFF2-40B4-BE49-F238E27FC236}">
                <a16:creationId xmlns:a16="http://schemas.microsoft.com/office/drawing/2014/main" id="{2F913D4F-A293-4EEC-8F35-5DB1952062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1981" y="2949618"/>
            <a:ext cx="1810407" cy="80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 err="1"/>
              <a:t>Fitur</a:t>
            </a:r>
            <a:r>
              <a:rPr lang="en-US" sz="2000" dirty="0"/>
              <a:t> </a:t>
            </a:r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 err="1"/>
              <a:t>Pembayaran</a:t>
            </a:r>
            <a:endParaRPr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1A5FA4-6615-41F4-AF38-F93F4B195E18}"/>
              </a:ext>
            </a:extLst>
          </p:cNvPr>
          <p:cNvGrpSpPr/>
          <p:nvPr/>
        </p:nvGrpSpPr>
        <p:grpSpPr>
          <a:xfrm>
            <a:off x="3279533" y="2115512"/>
            <a:ext cx="5631523" cy="3610568"/>
            <a:chOff x="3279533" y="2115512"/>
            <a:chExt cx="5631523" cy="36105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988205-95ED-4B7C-B5A2-ED63F57A2815}"/>
                </a:ext>
              </a:extLst>
            </p:cNvPr>
            <p:cNvGrpSpPr/>
            <p:nvPr/>
          </p:nvGrpSpPr>
          <p:grpSpPr>
            <a:xfrm>
              <a:off x="3279533" y="2115512"/>
              <a:ext cx="5631523" cy="1668213"/>
              <a:chOff x="3279533" y="2115512"/>
              <a:chExt cx="5631523" cy="166821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B84BCBE-DB12-439E-B9D1-E8D11AEF9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533" y="2115512"/>
                <a:ext cx="1668213" cy="166821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6C9410-596A-4D96-90A8-08D883136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4256" y="2116925"/>
                <a:ext cx="1666800" cy="1666800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1A09F3-5ACA-40E9-A0FB-2B08E439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2600" y="4059280"/>
              <a:ext cx="1666800" cy="1666800"/>
            </a:xfrm>
            <a:prstGeom prst="rect">
              <a:avLst/>
            </a:prstGeom>
          </p:spPr>
        </p:pic>
      </p:grpSp>
      <p:sp>
        <p:nvSpPr>
          <p:cNvPr id="13" name="Google Shape;103;p3">
            <a:extLst>
              <a:ext uri="{FF2B5EF4-FFF2-40B4-BE49-F238E27FC236}">
                <a16:creationId xmlns:a16="http://schemas.microsoft.com/office/drawing/2014/main" id="{7A29B935-5C82-42B3-867E-83EC121AE553}"/>
              </a:ext>
            </a:extLst>
          </p:cNvPr>
          <p:cNvSpPr txBox="1">
            <a:spLocks/>
          </p:cNvSpPr>
          <p:nvPr/>
        </p:nvSpPr>
        <p:spPr>
          <a:xfrm>
            <a:off x="9059612" y="2640726"/>
            <a:ext cx="1810407" cy="1142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1900" dirty="0" err="1"/>
              <a:t>Fitur</a:t>
            </a:r>
            <a:r>
              <a:rPr lang="en-US" sz="1900" dirty="0"/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1900" dirty="0" err="1"/>
              <a:t>Pelacakan</a:t>
            </a:r>
            <a:endParaRPr lang="en-US" sz="19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1900" dirty="0" err="1"/>
              <a:t>Pengiriman</a:t>
            </a:r>
            <a:endParaRPr lang="en-US" sz="1900" dirty="0"/>
          </a:p>
        </p:txBody>
      </p:sp>
      <p:sp>
        <p:nvSpPr>
          <p:cNvPr id="14" name="Google Shape;103;p3">
            <a:extLst>
              <a:ext uri="{FF2B5EF4-FFF2-40B4-BE49-F238E27FC236}">
                <a16:creationId xmlns:a16="http://schemas.microsoft.com/office/drawing/2014/main" id="{9DCF5759-957A-4C26-9859-284504545146}"/>
              </a:ext>
            </a:extLst>
          </p:cNvPr>
          <p:cNvSpPr txBox="1">
            <a:spLocks/>
          </p:cNvSpPr>
          <p:nvPr/>
        </p:nvSpPr>
        <p:spPr>
          <a:xfrm>
            <a:off x="4439307" y="5691429"/>
            <a:ext cx="3313385" cy="42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Arial"/>
              <a:buNone/>
            </a:pPr>
            <a:r>
              <a:rPr lang="en-US" sz="2000" dirty="0"/>
              <a:t>Migrasi </a:t>
            </a:r>
            <a:r>
              <a:rPr lang="en-US" sz="2000" dirty="0" err="1"/>
              <a:t>Kode</a:t>
            </a:r>
            <a:r>
              <a:rPr lang="en-US" sz="2000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183834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19949C9-179C-4D6E-A89D-C709A7F5F55F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7A00FE-DD3E-47B3-9AF4-886F21734BBD}"/>
              </a:ext>
            </a:extLst>
          </p:cNvPr>
          <p:cNvGrpSpPr/>
          <p:nvPr/>
        </p:nvGrpSpPr>
        <p:grpSpPr>
          <a:xfrm>
            <a:off x="4379648" y="905434"/>
            <a:ext cx="7221684" cy="5083920"/>
            <a:chOff x="4379648" y="1297774"/>
            <a:chExt cx="7221684" cy="50839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0B370F8-FCC4-4477-B3FE-5B827B082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9648" y="1297774"/>
              <a:ext cx="7221684" cy="4299240"/>
            </a:xfrm>
            <a:prstGeom prst="rect">
              <a:avLst/>
            </a:prstGeom>
          </p:spPr>
        </p:pic>
        <p:sp>
          <p:nvSpPr>
            <p:cNvPr id="35" name="Google Shape;243;g261d1c19512_0_10">
              <a:extLst>
                <a:ext uri="{FF2B5EF4-FFF2-40B4-BE49-F238E27FC236}">
                  <a16:creationId xmlns:a16="http://schemas.microsoft.com/office/drawing/2014/main" id="{A831CA64-A496-4BCB-82C2-980DCDE07B05}"/>
                </a:ext>
              </a:extLst>
            </p:cNvPr>
            <p:cNvSpPr txBox="1">
              <a:spLocks/>
            </p:cNvSpPr>
            <p:nvPr/>
          </p:nvSpPr>
          <p:spPr>
            <a:xfrm>
              <a:off x="5823059" y="5937994"/>
              <a:ext cx="4334861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 SemiBold"/>
                <a:buNone/>
                <a:defRPr sz="3600" b="0" i="0" u="none" strike="noStrike" cap="non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6000"/>
              </a:pPr>
              <a:r>
                <a:rPr lang="en-US" sz="1600" dirty="0">
                  <a:solidFill>
                    <a:schemeClr val="tx1"/>
                  </a:solidFill>
                  <a:latin typeface="Montserrat Medium" panose="020B0604020202020204" charset="0"/>
                </a:rPr>
                <a:t>Logical Data Model </a:t>
              </a:r>
              <a:r>
                <a:rPr lang="en-US" sz="1600" dirty="0" err="1">
                  <a:solidFill>
                    <a:schemeClr val="tx1"/>
                  </a:solidFill>
                  <a:latin typeface="Montserrat Medium" panose="020B0604020202020204" charset="0"/>
                </a:rPr>
                <a:t>Fitur</a:t>
              </a:r>
              <a:r>
                <a:rPr lang="en-US" sz="1600" dirty="0">
                  <a:solidFill>
                    <a:schemeClr val="tx1"/>
                  </a:solidFill>
                  <a:latin typeface="Montserrat Medium" panose="020B060402020202020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Montserrat Medium" panose="020B0604020202020204" charset="0"/>
                </a:rPr>
                <a:t>Pelacakan</a:t>
              </a:r>
              <a:r>
                <a:rPr lang="en-US" sz="1600" dirty="0">
                  <a:solidFill>
                    <a:schemeClr val="tx1"/>
                  </a:solidFill>
                  <a:latin typeface="Montserrat Medium" panose="020B0604020202020204" charset="0"/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  <a:latin typeface="Montserrat Medium" panose="020B0604020202020204" charset="0"/>
                </a:rPr>
                <a:t>Pengiriman</a:t>
              </a:r>
              <a:endParaRPr lang="en-US" sz="1600" dirty="0">
                <a:solidFill>
                  <a:schemeClr val="tx1"/>
                </a:solidFill>
                <a:latin typeface="Montserrat Mediu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1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559EC-0613-4173-BE81-4FF1A4E9DC60}"/>
              </a:ext>
            </a:extLst>
          </p:cNvPr>
          <p:cNvGrpSpPr/>
          <p:nvPr/>
        </p:nvGrpSpPr>
        <p:grpSpPr>
          <a:xfrm>
            <a:off x="6151177" y="1486373"/>
            <a:ext cx="2165131" cy="3873061"/>
            <a:chOff x="1261242" y="430362"/>
            <a:chExt cx="2165131" cy="22597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54568F-C8A3-49A5-BB8B-2940FF1D939C}"/>
                </a:ext>
              </a:extLst>
            </p:cNvPr>
            <p:cNvSpPr/>
            <p:nvPr/>
          </p:nvSpPr>
          <p:spPr>
            <a:xfrm>
              <a:off x="1261242" y="430362"/>
              <a:ext cx="2165131" cy="225972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Google Shape;220;p16">
              <a:extLst>
                <a:ext uri="{FF2B5EF4-FFF2-40B4-BE49-F238E27FC236}">
                  <a16:creationId xmlns:a16="http://schemas.microsoft.com/office/drawing/2014/main" id="{E2C4FA0B-CD29-44D6-B31A-3120F038D203}"/>
                </a:ext>
              </a:extLst>
            </p:cNvPr>
            <p:cNvSpPr txBox="1"/>
            <p:nvPr/>
          </p:nvSpPr>
          <p:spPr>
            <a:xfrm>
              <a:off x="1371600" y="475332"/>
              <a:ext cx="1944413" cy="1535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Redesign Tampilan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B43ED52-2099-460F-9D55-62011FC647C9}"/>
              </a:ext>
            </a:extLst>
          </p:cNvPr>
          <p:cNvSpPr/>
          <p:nvPr/>
        </p:nvSpPr>
        <p:spPr>
          <a:xfrm>
            <a:off x="8426668" y="1492468"/>
            <a:ext cx="2165131" cy="38730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Google Shape;220;p16">
            <a:extLst>
              <a:ext uri="{FF2B5EF4-FFF2-40B4-BE49-F238E27FC236}">
                <a16:creationId xmlns:a16="http://schemas.microsoft.com/office/drawing/2014/main" id="{ACECED76-36CC-457B-8C9E-5CD67BFB51B9}"/>
              </a:ext>
            </a:extLst>
          </p:cNvPr>
          <p:cNvSpPr txBox="1"/>
          <p:nvPr/>
        </p:nvSpPr>
        <p:spPr>
          <a:xfrm>
            <a:off x="8537026" y="1569544"/>
            <a:ext cx="1944413" cy="323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3600" dirty="0">
                <a:solidFill>
                  <a:schemeClr val="bg1"/>
                </a:solidFill>
                <a:latin typeface="Montserrat Medium"/>
                <a:sym typeface="Montserrat Medium"/>
              </a:rPr>
              <a:t>4.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Penambahan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Pelacakan</a:t>
            </a:r>
            <a:r>
              <a:rPr lang="en-US" sz="2000" dirty="0">
                <a:solidFill>
                  <a:schemeClr val="bg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ontserrat Medium"/>
                <a:sym typeface="Montserrat Medium"/>
              </a:rPr>
              <a:t>Pengiriman</a:t>
            </a:r>
            <a:endParaRPr lang="en-US" sz="2000" dirty="0">
              <a:solidFill>
                <a:schemeClr val="bg1"/>
              </a:solidFill>
              <a:latin typeface="Montserrat Medium"/>
              <a:sym typeface="Montserrat Medium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7B7ED5-42DC-4393-982A-01DC0DB03C27}"/>
              </a:ext>
            </a:extLst>
          </p:cNvPr>
          <p:cNvGrpSpPr/>
          <p:nvPr/>
        </p:nvGrpSpPr>
        <p:grpSpPr>
          <a:xfrm>
            <a:off x="8426666" y="1486373"/>
            <a:ext cx="2165131" cy="3873062"/>
            <a:chOff x="1752601" y="1644869"/>
            <a:chExt cx="2165131" cy="38730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038830-A63D-4BC0-99F3-32256EA73857}"/>
                </a:ext>
              </a:extLst>
            </p:cNvPr>
            <p:cNvSpPr/>
            <p:nvPr/>
          </p:nvSpPr>
          <p:spPr>
            <a:xfrm>
              <a:off x="1752601" y="1644869"/>
              <a:ext cx="2165131" cy="387306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Google Shape;220;p16">
              <a:extLst>
                <a:ext uri="{FF2B5EF4-FFF2-40B4-BE49-F238E27FC236}">
                  <a16:creationId xmlns:a16="http://schemas.microsoft.com/office/drawing/2014/main" id="{996BD692-21D8-4F50-8FC9-F425FF07CD79}"/>
                </a:ext>
              </a:extLst>
            </p:cNvPr>
            <p:cNvSpPr txBox="1"/>
            <p:nvPr/>
          </p:nvSpPr>
          <p:spPr>
            <a:xfrm>
              <a:off x="1862959" y="1721945"/>
              <a:ext cx="1944413" cy="2631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Migrasi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Kode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Program</a:t>
              </a: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90BC5-4649-47EC-BB54-6E7BCFF3AA87}"/>
              </a:ext>
            </a:extLst>
          </p:cNvPr>
          <p:cNvGrpSpPr/>
          <p:nvPr/>
        </p:nvGrpSpPr>
        <p:grpSpPr>
          <a:xfrm>
            <a:off x="3875686" y="1486374"/>
            <a:ext cx="2165131" cy="3873060"/>
            <a:chOff x="59685" y="1030802"/>
            <a:chExt cx="2165131" cy="3873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06A58F-C445-4E34-874E-E549629B6D74}"/>
                </a:ext>
              </a:extLst>
            </p:cNvPr>
            <p:cNvSpPr/>
            <p:nvPr/>
          </p:nvSpPr>
          <p:spPr>
            <a:xfrm>
              <a:off x="59685" y="1030802"/>
              <a:ext cx="2165131" cy="38730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Google Shape;220;p16">
              <a:extLst>
                <a:ext uri="{FF2B5EF4-FFF2-40B4-BE49-F238E27FC236}">
                  <a16:creationId xmlns:a16="http://schemas.microsoft.com/office/drawing/2014/main" id="{09156767-D968-4903-8033-4D731E62B55C}"/>
                </a:ext>
              </a:extLst>
            </p:cNvPr>
            <p:cNvSpPr txBox="1"/>
            <p:nvPr/>
          </p:nvSpPr>
          <p:spPr>
            <a:xfrm>
              <a:off x="170043" y="1107878"/>
              <a:ext cx="1944413" cy="3093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36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>
                <a:lnSpc>
                  <a:spcPct val="150000"/>
                </a:lnSpc>
                <a:buClr>
                  <a:schemeClr val="dk1"/>
                </a:buClr>
                <a:buSzPts val="2000"/>
              </a:pP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PenambahanFitur</a:t>
              </a:r>
              <a:r>
                <a: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Montserrat Medium"/>
                  <a:sym typeface="Montserrat Medium"/>
                </a:rPr>
                <a:t>Pembayaran</a:t>
              </a:r>
              <a:endParaRPr lang="en-US" sz="2000" dirty="0">
                <a:solidFill>
                  <a:schemeClr val="bg1"/>
                </a:solidFill>
                <a:latin typeface="Montserrat Medium"/>
                <a:sym typeface="Montserrat Medium"/>
              </a:endParaRPr>
            </a:p>
            <a:p>
              <a:pPr lvl="0" algn="just">
                <a:lnSpc>
                  <a:spcPct val="150000"/>
                </a:lnSpc>
                <a:buClr>
                  <a:schemeClr val="dk1"/>
                </a:buClr>
                <a:buSzPts val="2000"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C4802F-F707-4422-B488-796AE73D249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400487" y="4082734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005C99-9856-44B3-80AC-032A38F32620}"/>
                </a:ext>
              </a:extLst>
            </p:cNvPr>
            <p:cNvSpPr/>
            <p:nvPr/>
          </p:nvSpPr>
          <p:spPr>
            <a:xfrm>
              <a:off x="-2400487" y="4082734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198C3C1-3598-4A66-B57D-321CAC7252B2}"/>
                </a:ext>
              </a:extLst>
            </p:cNvPr>
            <p:cNvGrpSpPr/>
            <p:nvPr/>
          </p:nvGrpSpPr>
          <p:grpSpPr>
            <a:xfrm>
              <a:off x="-800290" y="5569109"/>
              <a:ext cx="2165131" cy="3873059"/>
              <a:chOff x="10026867" y="5683971"/>
              <a:chExt cx="2165131" cy="387305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81AE9AC-1B67-47E8-8ED4-8001B62903EB}"/>
                  </a:ext>
                </a:extLst>
              </p:cNvPr>
              <p:cNvSpPr/>
              <p:nvPr/>
            </p:nvSpPr>
            <p:spPr>
              <a:xfrm>
                <a:off x="10026867" y="5683971"/>
                <a:ext cx="2165131" cy="387305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Google Shape;220;p16">
                <a:extLst>
                  <a:ext uri="{FF2B5EF4-FFF2-40B4-BE49-F238E27FC236}">
                    <a16:creationId xmlns:a16="http://schemas.microsoft.com/office/drawing/2014/main" id="{A8B83B43-5471-4407-8D66-358F48BD50D8}"/>
                  </a:ext>
                </a:extLst>
              </p:cNvPr>
              <p:cNvSpPr txBox="1"/>
              <p:nvPr/>
            </p:nvSpPr>
            <p:spPr>
              <a:xfrm>
                <a:off x="10137227" y="5804088"/>
                <a:ext cx="1944413" cy="323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36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4.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  <a:p>
                <a:pPr lvl="0">
                  <a:lnSpc>
                    <a:spcPct val="150000"/>
                  </a:lnSpc>
                  <a:buClr>
                    <a:schemeClr val="dk1"/>
                  </a:buClr>
                  <a:buSzPts val="2000"/>
                </a:pP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Penambahan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Fitur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Pelacakan</a:t>
                </a:r>
                <a:r>
                  <a:rPr lang="en-US" sz="2000" dirty="0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 </a:t>
                </a:r>
                <a:r>
                  <a:rPr lang="en-US" sz="2000" dirty="0" err="1">
                    <a:solidFill>
                      <a:schemeClr val="bg1"/>
                    </a:solidFill>
                    <a:latin typeface="Montserrat Medium"/>
                    <a:sym typeface="Montserrat Medium"/>
                  </a:rPr>
                  <a:t>Pengiriman</a:t>
                </a:r>
                <a:endParaRPr lang="en-US" sz="2000" dirty="0">
                  <a:solidFill>
                    <a:schemeClr val="bg1"/>
                  </a:solidFill>
                  <a:latin typeface="Montserrat Medium"/>
                  <a:sym typeface="Montserrat Medium"/>
                </a:endParaRP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3293E9AC-7B8A-40B1-A6DD-46D31B2C61DF}"/>
              </a:ext>
            </a:extLst>
          </p:cNvPr>
          <p:cNvSpPr/>
          <p:nvPr/>
        </p:nvSpPr>
        <p:spPr>
          <a:xfrm>
            <a:off x="4041227" y="294290"/>
            <a:ext cx="7898526" cy="63062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 dirty="0">
              <a:latin typeface="Montserrat SemiBold" panose="020B060402020202020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E8A317-3C62-4AFD-B34D-15BFF0E10156}"/>
              </a:ext>
            </a:extLst>
          </p:cNvPr>
          <p:cNvGrpSpPr/>
          <p:nvPr/>
        </p:nvGrpSpPr>
        <p:grpSpPr>
          <a:xfrm>
            <a:off x="5823059" y="570890"/>
            <a:ext cx="4334861" cy="5753007"/>
            <a:chOff x="3928569" y="699983"/>
            <a:chExt cx="4334861" cy="575300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75EFF8-63A2-4DC2-BE3B-E57018463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6697" y="699983"/>
              <a:ext cx="2778606" cy="5309307"/>
            </a:xfrm>
            <a:prstGeom prst="rect">
              <a:avLst/>
            </a:prstGeom>
          </p:spPr>
        </p:pic>
        <p:sp>
          <p:nvSpPr>
            <p:cNvPr id="32" name="Google Shape;243;g261d1c19512_0_10">
              <a:extLst>
                <a:ext uri="{FF2B5EF4-FFF2-40B4-BE49-F238E27FC236}">
                  <a16:creationId xmlns:a16="http://schemas.microsoft.com/office/drawing/2014/main" id="{6DDDA7DE-A187-4BF4-AFFA-9AB1A375C34B}"/>
                </a:ext>
              </a:extLst>
            </p:cNvPr>
            <p:cNvSpPr txBox="1">
              <a:spLocks/>
            </p:cNvSpPr>
            <p:nvPr/>
          </p:nvSpPr>
          <p:spPr>
            <a:xfrm>
              <a:off x="3928569" y="6009290"/>
              <a:ext cx="4334861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Montserrat SemiBold"/>
                <a:buNone/>
                <a:defRPr sz="3600" b="0" i="0" u="none" strike="noStrike" cap="none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buSzPts val="6000"/>
              </a:pPr>
              <a:r>
                <a:rPr lang="en-US" sz="1600" dirty="0">
                  <a:solidFill>
                    <a:schemeClr val="bg1"/>
                  </a:solidFill>
                  <a:latin typeface="Montserrat Medium" panose="020B0604020202020204" charset="0"/>
                </a:rPr>
                <a:t>Tampilan </a:t>
              </a:r>
              <a:r>
                <a:rPr lang="en-US" sz="1600" dirty="0" err="1">
                  <a:solidFill>
                    <a:schemeClr val="bg1"/>
                  </a:solidFill>
                  <a:latin typeface="Montserrat Medium" panose="020B0604020202020204" charset="0"/>
                </a:rPr>
                <a:t>Pelacakan</a:t>
              </a:r>
              <a:r>
                <a:rPr lang="en-US" sz="1600" dirty="0">
                  <a:solidFill>
                    <a:schemeClr val="bg1"/>
                  </a:solidFill>
                  <a:latin typeface="Montserrat Medium" panose="020B060402020202020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Montserrat Medium" panose="020B0604020202020204" charset="0"/>
                </a:rPr>
                <a:t>Pengiriman</a:t>
              </a:r>
              <a:endParaRPr lang="en-US" sz="1600" dirty="0">
                <a:solidFill>
                  <a:schemeClr val="bg1"/>
                </a:solidFill>
                <a:latin typeface="Montserrat Medium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13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1774167" y="472966"/>
            <a:ext cx="8643666" cy="805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Iterasi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Prototyping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9E342-9CF5-451C-85AF-7914FDB72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97" r="24353"/>
          <a:stretch/>
        </p:blipFill>
        <p:spPr>
          <a:xfrm>
            <a:off x="2753710" y="1969705"/>
            <a:ext cx="6684580" cy="352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1774167" y="735024"/>
            <a:ext cx="8643666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Produk </a:t>
            </a: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Akhir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0A2316-A48E-44C6-B59A-6B5106B0EA0F}"/>
              </a:ext>
            </a:extLst>
          </p:cNvPr>
          <p:cNvGrpSpPr/>
          <p:nvPr/>
        </p:nvGrpSpPr>
        <p:grpSpPr>
          <a:xfrm>
            <a:off x="1353052" y="2009675"/>
            <a:ext cx="9710578" cy="2838648"/>
            <a:chOff x="1353052" y="2009675"/>
            <a:chExt cx="9710578" cy="2838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67A461-11A9-460F-A3C1-48B499757A7D}"/>
                </a:ext>
              </a:extLst>
            </p:cNvPr>
            <p:cNvGrpSpPr/>
            <p:nvPr/>
          </p:nvGrpSpPr>
          <p:grpSpPr>
            <a:xfrm>
              <a:off x="1353052" y="2009676"/>
              <a:ext cx="2756491" cy="2838647"/>
              <a:chOff x="1552750" y="1722844"/>
              <a:chExt cx="2756491" cy="283864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A9CC8C-EC88-4F52-8917-9F2596CB3754}"/>
                  </a:ext>
                </a:extLst>
              </p:cNvPr>
              <p:cNvSpPr/>
              <p:nvPr/>
            </p:nvSpPr>
            <p:spPr>
              <a:xfrm>
                <a:off x="1552750" y="1722844"/>
                <a:ext cx="2756491" cy="283864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8" name="Google Shape;97;p2">
                <a:extLst>
                  <a:ext uri="{FF2B5EF4-FFF2-40B4-BE49-F238E27FC236}">
                    <a16:creationId xmlns:a16="http://schemas.microsoft.com/office/drawing/2014/main" id="{C68EFFA4-FD32-4FB8-881B-696B5B9F6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02979" y="1967454"/>
                <a:ext cx="2256028" cy="492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2400" b="1" dirty="0">
                    <a:solidFill>
                      <a:schemeClr val="bg1"/>
                    </a:solidFill>
                    <a:latin typeface="Montserrat" panose="020B0604020202020204" charset="0"/>
                  </a:rPr>
                  <a:t>Public Apps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A255128-B1DD-4796-A451-DB65F9263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1155" y="2551402"/>
                <a:ext cx="1459675" cy="1459675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621BDE-A156-4F07-B086-A81040B254E2}"/>
                </a:ext>
              </a:extLst>
            </p:cNvPr>
            <p:cNvGrpSpPr/>
            <p:nvPr/>
          </p:nvGrpSpPr>
          <p:grpSpPr>
            <a:xfrm>
              <a:off x="8307139" y="2009675"/>
              <a:ext cx="2756491" cy="2838648"/>
              <a:chOff x="4559470" y="1722844"/>
              <a:chExt cx="2756491" cy="283864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1CED071-BDBE-4719-A104-9FB926263BE8}"/>
                  </a:ext>
                </a:extLst>
              </p:cNvPr>
              <p:cNvSpPr/>
              <p:nvPr/>
            </p:nvSpPr>
            <p:spPr>
              <a:xfrm>
                <a:off x="4559470" y="1722844"/>
                <a:ext cx="2756491" cy="283864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3" name="Google Shape;97;p2">
                <a:extLst>
                  <a:ext uri="{FF2B5EF4-FFF2-40B4-BE49-F238E27FC236}">
                    <a16:creationId xmlns:a16="http://schemas.microsoft.com/office/drawing/2014/main" id="{53D74FEE-3509-458B-816C-71809B7BD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1958" y="1967454"/>
                <a:ext cx="2371507" cy="492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2400" b="1" dirty="0">
                    <a:solidFill>
                      <a:schemeClr val="bg1"/>
                    </a:solidFill>
                    <a:latin typeface="Montserrat" panose="020B0604020202020204" charset="0"/>
                  </a:rPr>
                  <a:t>Research Apps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4DC99A0-1A99-4F9D-AA08-ED1C9998B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7873" y="2551401"/>
                <a:ext cx="1459676" cy="1459676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3C765E-C954-43B1-A125-68C9747AD412}"/>
                </a:ext>
              </a:extLst>
            </p:cNvPr>
            <p:cNvGrpSpPr/>
            <p:nvPr/>
          </p:nvGrpSpPr>
          <p:grpSpPr>
            <a:xfrm>
              <a:off x="5154823" y="2254285"/>
              <a:ext cx="2107036" cy="2351867"/>
              <a:chOff x="5058368" y="1351031"/>
              <a:chExt cx="2107036" cy="235186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4FC210-1EBB-48DF-A812-D155CAB48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3049" y="1351031"/>
                <a:ext cx="1657673" cy="1657673"/>
              </a:xfrm>
              <a:prstGeom prst="rect">
                <a:avLst/>
              </a:prstGeom>
            </p:spPr>
          </p:pic>
          <p:sp>
            <p:nvSpPr>
              <p:cNvPr id="24" name="Google Shape;97;p2">
                <a:extLst>
                  <a:ext uri="{FF2B5EF4-FFF2-40B4-BE49-F238E27FC236}">
                    <a16:creationId xmlns:a16="http://schemas.microsoft.com/office/drawing/2014/main" id="{1099B463-65A6-4DEB-9361-B59290F4D3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58368" y="3100053"/>
                <a:ext cx="2107036" cy="602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Montserrat SemiBold"/>
                  <a:buNone/>
                  <a:defRPr sz="3600" b="0" i="0" u="none" strike="noStrike" cap="none">
                    <a:solidFill>
                      <a:schemeClr val="dk1"/>
                    </a:solidFill>
                    <a:latin typeface="Montserrat SemiBold"/>
                    <a:ea typeface="Montserrat SemiBold"/>
                    <a:cs typeface="Montserrat SemiBold"/>
                    <a:sym typeface="Montserrat SemiBold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buSzPts val="6000"/>
                </a:pPr>
                <a:r>
                  <a:rPr lang="en-US" sz="3200" dirty="0" err="1"/>
                  <a:t>UnilaHub</a:t>
                </a:r>
                <a:endParaRPr lang="en-US" sz="3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670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>
            <a:spLocks noGrp="1"/>
          </p:cNvSpPr>
          <p:nvPr>
            <p:ph type="ctrTitle"/>
          </p:nvPr>
        </p:nvSpPr>
        <p:spPr>
          <a:xfrm>
            <a:off x="1524000" y="1070712"/>
            <a:ext cx="9144000" cy="47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</a:pPr>
            <a:r>
              <a:rPr lang="en-US" sz="7100" b="1">
                <a:latin typeface="Montserrat"/>
                <a:ea typeface="Montserrat"/>
                <a:cs typeface="Montserrat"/>
                <a:sym typeface="Montserrat"/>
              </a:rPr>
              <a:t>Terima Kasih</a:t>
            </a:r>
            <a:endParaRPr sz="71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2990179" y="530460"/>
            <a:ext cx="6211637" cy="58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b="0" u="none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Rumusan</a:t>
            </a:r>
            <a:r>
              <a:rPr lang="en-US" sz="3600" b="0" u="none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Masalah</a:t>
            </a:r>
            <a:endParaRPr sz="3600" b="1" u="none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EEC142-F6FB-4CEB-AEE9-3B1ECCA2181A}"/>
              </a:ext>
            </a:extLst>
          </p:cNvPr>
          <p:cNvSpPr/>
          <p:nvPr/>
        </p:nvSpPr>
        <p:spPr>
          <a:xfrm>
            <a:off x="2285999" y="1462052"/>
            <a:ext cx="7620000" cy="5083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650114-2EC2-40C4-9D0E-2267815A367A}"/>
              </a:ext>
            </a:extLst>
          </p:cNvPr>
          <p:cNvSpPr/>
          <p:nvPr/>
        </p:nvSpPr>
        <p:spPr>
          <a:xfrm>
            <a:off x="2906487" y="2225655"/>
            <a:ext cx="6379026" cy="39063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7C6E9-4AF4-48E8-93AF-931BD59CF418}"/>
              </a:ext>
            </a:extLst>
          </p:cNvPr>
          <p:cNvSpPr/>
          <p:nvPr/>
        </p:nvSpPr>
        <p:spPr>
          <a:xfrm>
            <a:off x="3426635" y="2893169"/>
            <a:ext cx="5338726" cy="2832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buClr>
                <a:schemeClr val="bg1"/>
              </a:buClr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81D037-2E46-4AA4-A890-C6969F28EABB}"/>
              </a:ext>
            </a:extLst>
          </p:cNvPr>
          <p:cNvSpPr/>
          <p:nvPr/>
        </p:nvSpPr>
        <p:spPr>
          <a:xfrm>
            <a:off x="4525306" y="1558142"/>
            <a:ext cx="2959979" cy="5019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 err="1">
                <a:solidFill>
                  <a:schemeClr val="tx1"/>
                </a:solidFill>
                <a:latin typeface="Montserrat SemiBold" panose="020B0604020202020204" charset="0"/>
              </a:rPr>
              <a:t>Metode</a:t>
            </a:r>
            <a:r>
              <a:rPr lang="en-ID" sz="2000" dirty="0">
                <a:solidFill>
                  <a:schemeClr val="tx1"/>
                </a:solidFill>
                <a:latin typeface="Montserrat SemiBold" panose="020B0604020202020204" charset="0"/>
              </a:rPr>
              <a:t> Prototyping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897CFE-8DCF-49E9-ACB7-E1B079D9E1A4}"/>
              </a:ext>
            </a:extLst>
          </p:cNvPr>
          <p:cNvSpPr/>
          <p:nvPr/>
        </p:nvSpPr>
        <p:spPr>
          <a:xfrm>
            <a:off x="4525306" y="2300793"/>
            <a:ext cx="2959979" cy="5019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tx1"/>
                </a:solidFill>
                <a:latin typeface="Montserrat SemiBold" panose="020B0604020202020204" charset="0"/>
              </a:rPr>
              <a:t>Flutter 3</a:t>
            </a:r>
          </a:p>
        </p:txBody>
      </p:sp>
      <p:sp>
        <p:nvSpPr>
          <p:cNvPr id="16" name="Google Shape;206;p14">
            <a:extLst>
              <a:ext uri="{FF2B5EF4-FFF2-40B4-BE49-F238E27FC236}">
                <a16:creationId xmlns:a16="http://schemas.microsoft.com/office/drawing/2014/main" id="{570EF105-BB12-4896-8A6B-F3CA36AE7587}"/>
              </a:ext>
            </a:extLst>
          </p:cNvPr>
          <p:cNvSpPr txBox="1"/>
          <p:nvPr/>
        </p:nvSpPr>
        <p:spPr>
          <a:xfrm>
            <a:off x="3867389" y="3016795"/>
            <a:ext cx="4457216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Pengembangan Modul </a:t>
            </a:r>
            <a:r>
              <a:rPr lang="en-US" sz="1800" b="1" dirty="0" err="1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Pembayaran</a:t>
            </a:r>
            <a:r>
              <a:rPr lang="en-US" sz="1800" b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: Payment Gateway (</a:t>
            </a:r>
            <a:r>
              <a:rPr lang="en-US" sz="1800" b="1" i="1" dirty="0">
                <a:solidFill>
                  <a:schemeClr val="tx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Third Party)</a:t>
            </a:r>
          </a:p>
          <a:p>
            <a:pPr marL="342900" lvl="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  <a:latin typeface="Montserrat SemiBold"/>
                <a:sym typeface="Montserrat SemiBold"/>
              </a:rPr>
              <a:t>Pengembangan Modul </a:t>
            </a:r>
            <a:r>
              <a:rPr lang="en-US" sz="1800" b="1" dirty="0" err="1">
                <a:solidFill>
                  <a:schemeClr val="tx1"/>
                </a:solidFill>
                <a:latin typeface="Montserrat SemiBold"/>
                <a:sym typeface="Montserrat SemiBold"/>
              </a:rPr>
              <a:t>Pelacakan</a:t>
            </a:r>
            <a:r>
              <a:rPr lang="en-US" sz="1800" b="1" dirty="0">
                <a:solidFill>
                  <a:schemeClr val="tx1"/>
                </a:solidFill>
                <a:latin typeface="Montserrat SemiBold"/>
                <a:sym typeface="Montserrat SemiBold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Montserrat SemiBold"/>
                <a:sym typeface="Montserrat SemiBold"/>
              </a:rPr>
              <a:t>Pengiriman</a:t>
            </a:r>
            <a:r>
              <a:rPr lang="en-US" sz="1800" b="1" dirty="0">
                <a:solidFill>
                  <a:schemeClr val="tx1"/>
                </a:solidFill>
                <a:latin typeface="Montserrat SemiBold"/>
                <a:sym typeface="Montserrat SemiBold"/>
              </a:rPr>
              <a:t> (</a:t>
            </a:r>
            <a:r>
              <a:rPr lang="en-US" sz="1800" b="1" i="1" dirty="0">
                <a:solidFill>
                  <a:schemeClr val="tx1"/>
                </a:solidFill>
                <a:latin typeface="Montserrat SemiBold"/>
                <a:sym typeface="Montserrat SemiBold"/>
              </a:rPr>
              <a:t>Third Party</a:t>
            </a:r>
            <a:r>
              <a:rPr lang="en-US" sz="1800" b="1" dirty="0">
                <a:solidFill>
                  <a:schemeClr val="tx1"/>
                </a:solidFill>
                <a:latin typeface="Montserrat SemiBold"/>
                <a:sym typeface="Montserrat SemiBold"/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/>
        </p:nvSpPr>
        <p:spPr>
          <a:xfrm>
            <a:off x="410936" y="1651594"/>
            <a:ext cx="11370128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Pengembangan </a:t>
            </a:r>
            <a:r>
              <a:rPr lang="en-US" sz="2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modul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pembayaran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</a:t>
            </a:r>
            <a:r>
              <a:rPr lang="en-US" sz="22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Public Apps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Pengembangan </a:t>
            </a:r>
            <a:r>
              <a:rPr lang="en-US" sz="2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modul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pelacakan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2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pengiriman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</a:t>
            </a:r>
            <a:r>
              <a:rPr lang="en-US" sz="22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Public Apps 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&amp; </a:t>
            </a:r>
            <a:r>
              <a:rPr lang="en-US" sz="22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Research Apps</a:t>
            </a:r>
            <a:r>
              <a:rPr lang="en-US" sz="22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  <a:endParaRPr lang="en-ID" sz="2200" dirty="0">
              <a:latin typeface="Montserrat Medium" panose="020B0604020202020204" charset="0"/>
            </a:endParaRP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D" sz="2200" dirty="0" err="1">
                <a:latin typeface="Montserrat Medium" panose="020B0604020202020204" charset="0"/>
              </a:rPr>
              <a:t>Migrasi</a:t>
            </a:r>
            <a:r>
              <a:rPr lang="en-ID" sz="2200" dirty="0">
                <a:latin typeface="Montserrat Medium" panose="020B0604020202020204" charset="0"/>
              </a:rPr>
              <a:t> Flutter 2 </a:t>
            </a:r>
            <a:r>
              <a:rPr lang="en-ID" sz="2200" dirty="0" err="1">
                <a:latin typeface="Montserrat Medium" panose="020B0604020202020204" charset="0"/>
              </a:rPr>
              <a:t>ke</a:t>
            </a:r>
            <a:r>
              <a:rPr lang="en-ID" sz="2200" dirty="0">
                <a:latin typeface="Montserrat Medium" panose="020B0604020202020204" charset="0"/>
              </a:rPr>
              <a:t> Flutter 3 (</a:t>
            </a:r>
            <a:r>
              <a:rPr lang="en-ID" sz="2200" i="1" dirty="0">
                <a:latin typeface="Montserrat Medium" panose="020B0604020202020204" charset="0"/>
              </a:rPr>
              <a:t>Research </a:t>
            </a:r>
            <a:r>
              <a:rPr lang="en-ID" sz="2200" dirty="0">
                <a:latin typeface="Montserrat Medium" panose="020B0604020202020204" charset="0"/>
              </a:rPr>
              <a:t>Apps).</a:t>
            </a: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D" sz="2200" dirty="0" err="1">
                <a:latin typeface="Montserrat Medium" panose="020B0604020202020204" charset="0"/>
              </a:rPr>
              <a:t>Menggunakan</a:t>
            </a:r>
            <a:r>
              <a:rPr lang="en-ID" sz="2200" dirty="0">
                <a:latin typeface="Montserrat Medium" panose="020B0604020202020204" charset="0"/>
              </a:rPr>
              <a:t> API (Application Programming Interface) yang </a:t>
            </a:r>
            <a:r>
              <a:rPr lang="en-ID" sz="2200" dirty="0" err="1">
                <a:latin typeface="Montserrat Medium" panose="020B0604020202020204" charset="0"/>
              </a:rPr>
              <a:t>telah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ada</a:t>
            </a:r>
            <a:r>
              <a:rPr lang="en-ID" sz="2200" dirty="0">
                <a:latin typeface="Montserrat Medium" panose="020B0604020202020204" charset="0"/>
              </a:rPr>
              <a:t>.</a:t>
            </a: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ID" sz="2200" dirty="0" err="1">
                <a:latin typeface="Montserrat Medium" panose="020B0604020202020204" charset="0"/>
              </a:rPr>
              <a:t>Penambahan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maupun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pengubahan</a:t>
            </a:r>
            <a:r>
              <a:rPr lang="en-ID" sz="2200" dirty="0">
                <a:latin typeface="Montserrat Medium" panose="020B0604020202020204" charset="0"/>
              </a:rPr>
              <a:t> API </a:t>
            </a:r>
            <a:r>
              <a:rPr lang="en-ID" sz="2200" dirty="0" err="1">
                <a:latin typeface="Montserrat Medium" panose="020B0604020202020204" charset="0"/>
              </a:rPr>
              <a:t>dilakukan</a:t>
            </a:r>
            <a:r>
              <a:rPr lang="en-ID" sz="2200" dirty="0">
                <a:latin typeface="Montserrat Medium" panose="020B0604020202020204" charset="0"/>
              </a:rPr>
              <a:t> pada </a:t>
            </a:r>
            <a:r>
              <a:rPr lang="en-ID" sz="2200" dirty="0" err="1">
                <a:latin typeface="Montserrat Medium" panose="020B0604020202020204" charset="0"/>
              </a:rPr>
              <a:t>bagian</a:t>
            </a:r>
            <a:r>
              <a:rPr lang="en-ID" sz="2200" dirty="0">
                <a:latin typeface="Montserrat Medium" panose="020B0604020202020204" charset="0"/>
              </a:rPr>
              <a:t> yang </a:t>
            </a:r>
            <a:r>
              <a:rPr lang="en-ID" sz="2200" dirty="0" err="1">
                <a:latin typeface="Montserrat Medium" panose="020B0604020202020204" charset="0"/>
              </a:rPr>
              <a:t>berhubungan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dengan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penambahan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modul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pembayaran</a:t>
            </a:r>
            <a:r>
              <a:rPr lang="en-ID" sz="2200" dirty="0">
                <a:latin typeface="Montserrat Medium" panose="020B0604020202020204" charset="0"/>
              </a:rPr>
              <a:t> dan </a:t>
            </a:r>
            <a:r>
              <a:rPr lang="en-ID" sz="2200" dirty="0" err="1">
                <a:latin typeface="Montserrat Medium" panose="020B0604020202020204" charset="0"/>
              </a:rPr>
              <a:t>pelacakan</a:t>
            </a:r>
            <a:r>
              <a:rPr lang="en-ID" sz="2200" dirty="0">
                <a:latin typeface="Montserrat Medium" panose="020B0604020202020204" charset="0"/>
              </a:rPr>
              <a:t> </a:t>
            </a:r>
            <a:r>
              <a:rPr lang="en-ID" sz="2200" dirty="0" err="1">
                <a:latin typeface="Montserrat Medium" panose="020B0604020202020204" charset="0"/>
              </a:rPr>
              <a:t>pengiriman</a:t>
            </a:r>
            <a:r>
              <a:rPr lang="en-ID" sz="2200" dirty="0">
                <a:latin typeface="Montserrat Medium" panose="020B0604020202020204" charset="0"/>
              </a:rPr>
              <a:t>. </a:t>
            </a:r>
            <a:endParaRPr sz="2200" dirty="0">
              <a:latin typeface="Montserrat Medium" panose="020B0604020202020204" charset="0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3752170" y="7592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36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BATASAN</a:t>
            </a:r>
            <a:endParaRPr sz="36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/>
        </p:nvSpPr>
        <p:spPr>
          <a:xfrm>
            <a:off x="3752169" y="868325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TUJUAN</a:t>
            </a:r>
            <a:endParaRPr sz="36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199;p13">
            <a:extLst>
              <a:ext uri="{FF2B5EF4-FFF2-40B4-BE49-F238E27FC236}">
                <a16:creationId xmlns:a16="http://schemas.microsoft.com/office/drawing/2014/main" id="{BAD29366-74E4-4066-AD86-B2B418A9BDAD}"/>
              </a:ext>
            </a:extLst>
          </p:cNvPr>
          <p:cNvSpPr txBox="1"/>
          <p:nvPr/>
        </p:nvSpPr>
        <p:spPr>
          <a:xfrm>
            <a:off x="1109357" y="1843518"/>
            <a:ext cx="997328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Mengembangkan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modul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pembayaran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pada platform “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UnilaHub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(Public Apps)” dan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pelacakan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pengiriman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pada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kedua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platform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aplikasi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UnilaHub</a:t>
            </a:r>
            <a:r>
              <a:rPr lang="en-US" sz="24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menggunakan framework Flutter versi 3.</a:t>
            </a:r>
            <a:endParaRPr sz="24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410936" y="2182275"/>
            <a:ext cx="1137012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Memberikan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kemudahan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bagi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pembeli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untuk melakukan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transaksi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pembayaran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langsung di dalam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aplikasi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UnilaHub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Membantu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pembeli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peneliti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yang dalam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konteks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ini adalah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penjual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untuk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memantau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melacak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pengiriman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produk.</a:t>
            </a:r>
          </a:p>
          <a:p>
            <a:pPr marL="742950" lvl="0" indent="-742950" algn="just">
              <a:lnSpc>
                <a:spcPct val="150000"/>
              </a:lnSpc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Membantu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memelihara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kode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program untuk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memudahkan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para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pengembang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/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peneliti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sym typeface="Montserrat Medium"/>
              </a:rPr>
              <a:t>selanjutnya</a:t>
            </a:r>
            <a:r>
              <a:rPr lang="en-US" sz="2000" dirty="0">
                <a:solidFill>
                  <a:schemeClr val="dk1"/>
                </a:solidFill>
                <a:latin typeface="Montserrat Medium"/>
                <a:sym typeface="Montserrat Medium"/>
              </a:rPr>
              <a:t>.</a:t>
            </a:r>
            <a:endParaRPr dirty="0"/>
          </a:p>
        </p:txBody>
      </p:sp>
      <p:sp>
        <p:nvSpPr>
          <p:cNvPr id="222" name="Google Shape;222;p16"/>
          <p:cNvSpPr txBox="1"/>
          <p:nvPr/>
        </p:nvSpPr>
        <p:spPr>
          <a:xfrm>
            <a:off x="3752170" y="1127645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MANFAAT</a:t>
            </a:r>
            <a:endParaRPr sz="36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1d1c19512_0_30"/>
          <p:cNvSpPr txBox="1"/>
          <p:nvPr/>
        </p:nvSpPr>
        <p:spPr>
          <a:xfrm>
            <a:off x="463425" y="1843650"/>
            <a:ext cx="11265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Jurusan Ilmu Komputer Fakultas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Matematika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dan Ilmu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Pengetahuan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Alam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Universitas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Lampung.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6" name="Google Shape;306;g261d1c19512_0_30"/>
          <p:cNvSpPr txBox="1"/>
          <p:nvPr/>
        </p:nvSpPr>
        <p:spPr>
          <a:xfrm>
            <a:off x="3752095" y="834905"/>
            <a:ext cx="468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TEMPAT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7" name="Google Shape;307;g261d1c19512_0_30"/>
          <p:cNvSpPr txBox="1"/>
          <p:nvPr/>
        </p:nvSpPr>
        <p:spPr>
          <a:xfrm>
            <a:off x="463350" y="4361675"/>
            <a:ext cx="112653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Penelitian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ini dilaksanakan pada semester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genap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tahun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akademik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2023/2024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dimulai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dari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bulan Januari 2024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hingga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bulan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Maret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2024.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8" name="Google Shape;308;g261d1c19512_0_30"/>
          <p:cNvSpPr txBox="1"/>
          <p:nvPr/>
        </p:nvSpPr>
        <p:spPr>
          <a:xfrm>
            <a:off x="3752020" y="3352930"/>
            <a:ext cx="468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WAKTU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1275</Words>
  <Application>Microsoft Office PowerPoint</Application>
  <PresentationFormat>Widescreen</PresentationFormat>
  <Paragraphs>509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Montserrat</vt:lpstr>
      <vt:lpstr>Montserrat Medium</vt:lpstr>
      <vt:lpstr>Montserrat SemiBold</vt:lpstr>
      <vt:lpstr>Calibri</vt:lpstr>
      <vt:lpstr>Arial</vt:lpstr>
      <vt:lpstr>Office Theme</vt:lpstr>
      <vt:lpstr>IMPLEMENTASI FRAMEWORK FLUTTER 3 UNTUK MENGEMBANGKAN MODUL PEMBAYARAN DAN PELACAKAN PENGIRIMAN PADA APLIKASI UNILAHUB MENGGUNAKAN METODE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Apa Yang Akan Dilakukan?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Rancangan Pattern /  Struktur Direktori &amp;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Logical Data Model  Fitur Pembayaran</vt:lpstr>
      <vt:lpstr>Rancangan Tampilan List Metode Pembayaran</vt:lpstr>
      <vt:lpstr>Rancangan Tampilan Detail Metode Pembayaran</vt:lpstr>
      <vt:lpstr>Rancangan Tampilan Pembayaran Berhasil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ARSITEKTUR RESNET50 DAN RESNET101 PADA SISTEM KEHADIRAN BERBASIS FACE RECOGNITION</dc:title>
  <dc:creator>Ervan Chodry</dc:creator>
  <cp:lastModifiedBy>Rifan Setiadi</cp:lastModifiedBy>
  <cp:revision>144</cp:revision>
  <dcterms:created xsi:type="dcterms:W3CDTF">2023-11-19T11:04:13Z</dcterms:created>
  <dcterms:modified xsi:type="dcterms:W3CDTF">2024-01-26T03:14:54Z</dcterms:modified>
</cp:coreProperties>
</file>